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4"/>
  </p:notesMasterIdLst>
  <p:sldIdLst>
    <p:sldId id="368" r:id="rId2"/>
    <p:sldId id="262" r:id="rId3"/>
    <p:sldId id="341" r:id="rId4"/>
    <p:sldId id="369" r:id="rId5"/>
    <p:sldId id="372" r:id="rId6"/>
    <p:sldId id="349" r:id="rId7"/>
    <p:sldId id="350" r:id="rId8"/>
    <p:sldId id="378" r:id="rId9"/>
    <p:sldId id="379" r:id="rId10"/>
    <p:sldId id="380" r:id="rId11"/>
    <p:sldId id="351" r:id="rId12"/>
    <p:sldId id="426" r:id="rId13"/>
    <p:sldId id="427" r:id="rId14"/>
    <p:sldId id="347" r:id="rId15"/>
    <p:sldId id="346" r:id="rId16"/>
    <p:sldId id="352" r:id="rId17"/>
    <p:sldId id="388" r:id="rId18"/>
    <p:sldId id="389" r:id="rId19"/>
    <p:sldId id="390" r:id="rId20"/>
    <p:sldId id="381" r:id="rId21"/>
    <p:sldId id="382" r:id="rId22"/>
    <p:sldId id="383" r:id="rId23"/>
    <p:sldId id="384" r:id="rId24"/>
    <p:sldId id="385" r:id="rId25"/>
    <p:sldId id="391" r:id="rId26"/>
    <p:sldId id="386" r:id="rId27"/>
    <p:sldId id="387" r:id="rId28"/>
    <p:sldId id="353" r:id="rId29"/>
    <p:sldId id="396" r:id="rId30"/>
    <p:sldId id="395" r:id="rId31"/>
    <p:sldId id="397" r:id="rId32"/>
    <p:sldId id="398" r:id="rId33"/>
    <p:sldId id="394" r:id="rId34"/>
    <p:sldId id="393" r:id="rId35"/>
    <p:sldId id="399" r:id="rId36"/>
    <p:sldId id="400" r:id="rId37"/>
    <p:sldId id="401" r:id="rId38"/>
    <p:sldId id="402" r:id="rId39"/>
    <p:sldId id="392" r:id="rId40"/>
    <p:sldId id="403" r:id="rId41"/>
    <p:sldId id="404" r:id="rId42"/>
    <p:sldId id="405" r:id="rId43"/>
    <p:sldId id="406" r:id="rId44"/>
    <p:sldId id="407" r:id="rId45"/>
    <p:sldId id="408" r:id="rId46"/>
    <p:sldId id="409" r:id="rId47"/>
    <p:sldId id="354" r:id="rId48"/>
    <p:sldId id="355" r:id="rId49"/>
    <p:sldId id="356" r:id="rId50"/>
    <p:sldId id="357" r:id="rId51"/>
    <p:sldId id="358" r:id="rId52"/>
    <p:sldId id="340" r:id="rId5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87" autoAdjust="0"/>
    <p:restoredTop sz="94061" autoAdjust="0"/>
  </p:normalViewPr>
  <p:slideViewPr>
    <p:cSldViewPr snapToGrid="0">
      <p:cViewPr varScale="1">
        <p:scale>
          <a:sx n="77" d="100"/>
          <a:sy n="77" d="100"/>
        </p:scale>
        <p:origin x="821"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diagrams/colors1.xml><?xml version="1.0" encoding="utf-8"?>
<dgm:colorsDef xmlns:dgm="http://schemas.openxmlformats.org/drawingml/2006/diagram" xmlns:a="http://schemas.openxmlformats.org/drawingml/2006/main" uniqueId="urn:microsoft.com/office/officeart/2005/8/colors/accent1_2#1">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839911F6-3653-4954-89FC-318BC1D53294}" type="doc">
      <dgm:prSet loTypeId="urn:microsoft.com/office/officeart/2016/7/layout/LinearArrowProcessNumbered" loCatId="process" qsTypeId="urn:microsoft.com/office/officeart/2005/8/quickstyle/simple1#1" qsCatId="simple" csTypeId="urn:microsoft.com/office/officeart/2005/8/colors/accent1_2#1" csCatId="accent1"/>
      <dgm:spPr/>
      <dgm:t>
        <a:bodyPr/>
        <a:lstStyle/>
        <a:p>
          <a:endParaRPr lang="en-US"/>
        </a:p>
      </dgm:t>
    </dgm:pt>
    <dgm:pt modelId="{22E28268-DAE4-46AC-A768-B7B1659C8C78}">
      <dgm:prSet/>
      <dgm:spPr/>
      <dgm:t>
        <a:bodyPr/>
        <a:lstStyle/>
        <a:p>
          <a:r>
            <a:rPr lang="en-US" b="1" dirty="0"/>
            <a:t>Real-Time Facility Location and Availability: </a:t>
          </a:r>
          <a:r>
            <a:rPr lang="en-US" dirty="0"/>
            <a:t>Parents can instantly find nearby NICU facilities, complete with occupancy details and predictive discharge times, ensuring they can secure care without unnecessary delays.</a:t>
          </a:r>
        </a:p>
      </dgm:t>
    </dgm:pt>
    <dgm:pt modelId="{4EEBF69D-AE8E-42A6-BFF5-2F761D28DE0F}" type="parTrans" cxnId="{81EC63B9-79D8-4C82-BA1F-FFA8C990E7E9}">
      <dgm:prSet/>
      <dgm:spPr/>
      <dgm:t>
        <a:bodyPr/>
        <a:lstStyle/>
        <a:p>
          <a:endParaRPr lang="en-US"/>
        </a:p>
      </dgm:t>
    </dgm:pt>
    <dgm:pt modelId="{B1D04C77-AC67-49F2-B171-16E7DBE29D22}" type="sibTrans" cxnId="{81EC63B9-79D8-4C82-BA1F-FFA8C990E7E9}">
      <dgm:prSet phldrT="1" phldr="0"/>
      <dgm:spPr/>
      <dgm:t>
        <a:bodyPr/>
        <a:lstStyle/>
        <a:p>
          <a:r>
            <a:rPr lang="en-US"/>
            <a:t>1</a:t>
          </a:r>
        </a:p>
      </dgm:t>
    </dgm:pt>
    <dgm:pt modelId="{BB6905DC-8BFC-4580-A96F-AB18C52D6698}">
      <dgm:prSet/>
      <dgm:spPr/>
      <dgm:t>
        <a:bodyPr/>
        <a:lstStyle/>
        <a:p>
          <a:r>
            <a:rPr lang="en-US" b="1" dirty="0"/>
            <a:t>Proactive Notifications: </a:t>
          </a:r>
          <a:r>
            <a:rPr lang="en-US" dirty="0"/>
            <a:t>Using predictive algorithms, the system notifies families of potential availability in neonatal units, enabling better planning.</a:t>
          </a:r>
        </a:p>
      </dgm:t>
    </dgm:pt>
    <dgm:pt modelId="{F2D348AD-F53B-4D39-B25A-088603B2B4FD}" type="parTrans" cxnId="{E94BE929-4283-49CC-81B7-0ED7C451B972}">
      <dgm:prSet/>
      <dgm:spPr/>
      <dgm:t>
        <a:bodyPr/>
        <a:lstStyle/>
        <a:p>
          <a:endParaRPr lang="en-US"/>
        </a:p>
      </dgm:t>
    </dgm:pt>
    <dgm:pt modelId="{A6810D07-3459-4AE3-B587-EB62A4825688}" type="sibTrans" cxnId="{E94BE929-4283-49CC-81B7-0ED7C451B972}">
      <dgm:prSet phldrT="2" phldr="0"/>
      <dgm:spPr/>
      <dgm:t>
        <a:bodyPr/>
        <a:lstStyle/>
        <a:p>
          <a:r>
            <a:rPr lang="en-US"/>
            <a:t>2</a:t>
          </a:r>
        </a:p>
      </dgm:t>
    </dgm:pt>
    <dgm:pt modelId="{4FE96C5C-2C58-429A-BC75-E8D640AED4CF}">
      <dgm:prSet/>
      <dgm:spPr/>
      <dgm:t>
        <a:bodyPr/>
        <a:lstStyle/>
        <a:p>
          <a:r>
            <a:rPr lang="en-US" b="1" dirty="0"/>
            <a:t>Enhanced Communication Tools:</a:t>
          </a:r>
          <a:r>
            <a:rPr lang="en-US" dirty="0"/>
            <a:t> Parents have direct access to healthcare providers via secure messaging, voice reports, and contact details, fostering transparency and understanding of their child’s health.</a:t>
          </a:r>
        </a:p>
      </dgm:t>
    </dgm:pt>
    <dgm:pt modelId="{B4FC2778-E921-45CC-A38E-8297336C3B5F}" type="parTrans" cxnId="{BC636331-CD99-4510-B2DA-F62785420CDB}">
      <dgm:prSet/>
      <dgm:spPr/>
      <dgm:t>
        <a:bodyPr/>
        <a:lstStyle/>
        <a:p>
          <a:endParaRPr lang="en-US"/>
        </a:p>
      </dgm:t>
    </dgm:pt>
    <dgm:pt modelId="{51924B65-AC63-49CE-B3C0-FF281041D391}" type="sibTrans" cxnId="{BC636331-CD99-4510-B2DA-F62785420CDB}">
      <dgm:prSet phldrT="3" phldr="0"/>
      <dgm:spPr/>
      <dgm:t>
        <a:bodyPr/>
        <a:lstStyle/>
        <a:p>
          <a:r>
            <a:rPr lang="en-US"/>
            <a:t>3</a:t>
          </a:r>
        </a:p>
      </dgm:t>
    </dgm:pt>
    <dgm:pt modelId="{D22E5F05-A056-48E4-9C22-D25DF970FAEE}">
      <dgm:prSet/>
      <dgm:spPr/>
      <dgm:t>
        <a:bodyPr/>
        <a:lstStyle/>
        <a:p>
          <a:r>
            <a:rPr lang="en-US" b="1"/>
            <a:t>Comprehensive Health Monitoring: </a:t>
          </a:r>
          <a:r>
            <a:rPr lang="en-US"/>
            <a:t>Regular updates, in both written and audio formats, give parents a clear view of their child’s condition and the remaining duration of NICU care.</a:t>
          </a:r>
        </a:p>
      </dgm:t>
    </dgm:pt>
    <dgm:pt modelId="{9B07A8E3-F678-4C22-A3B2-8E6EBA4CD23D}" type="parTrans" cxnId="{EBCCAF10-E72D-42CF-B0A8-F53056D8ED73}">
      <dgm:prSet/>
      <dgm:spPr/>
      <dgm:t>
        <a:bodyPr/>
        <a:lstStyle/>
        <a:p>
          <a:endParaRPr lang="en-US"/>
        </a:p>
      </dgm:t>
    </dgm:pt>
    <dgm:pt modelId="{7793D6AA-D739-44A6-91A2-B89F09B53AE9}" type="sibTrans" cxnId="{EBCCAF10-E72D-42CF-B0A8-F53056D8ED73}">
      <dgm:prSet phldrT="4" phldr="0"/>
      <dgm:spPr/>
      <dgm:t>
        <a:bodyPr/>
        <a:lstStyle/>
        <a:p>
          <a:r>
            <a:rPr lang="en-US"/>
            <a:t>4</a:t>
          </a:r>
        </a:p>
      </dgm:t>
    </dgm:pt>
    <dgm:pt modelId="{BDE94481-1830-418A-876F-2452794F6BBB}">
      <dgm:prSet/>
      <dgm:spPr/>
      <dgm:t>
        <a:bodyPr/>
        <a:lstStyle/>
        <a:p>
          <a:r>
            <a:rPr lang="en-US" b="1"/>
            <a:t>AI-Driven Assistance: </a:t>
          </a:r>
          <a:r>
            <a:rPr lang="en-US"/>
            <a:t>The chatbot offers instant responses to common questions about nutrition, medications, or general neonatal health, reducing dependency on in-person consultations and alleviating anxiety.</a:t>
          </a:r>
        </a:p>
      </dgm:t>
    </dgm:pt>
    <dgm:pt modelId="{E4BEEC2D-C248-448D-B7E2-630F332E8FBA}" type="parTrans" cxnId="{D2280A59-2E02-4D85-ABF7-D8A7616DECB5}">
      <dgm:prSet/>
      <dgm:spPr/>
      <dgm:t>
        <a:bodyPr/>
        <a:lstStyle/>
        <a:p>
          <a:endParaRPr lang="en-US"/>
        </a:p>
      </dgm:t>
    </dgm:pt>
    <dgm:pt modelId="{B4B9D93B-C568-4C9D-8BE9-364650F82EBC}" type="sibTrans" cxnId="{D2280A59-2E02-4D85-ABF7-D8A7616DECB5}">
      <dgm:prSet phldrT="5" phldr="0"/>
      <dgm:spPr/>
      <dgm:t>
        <a:bodyPr/>
        <a:lstStyle/>
        <a:p>
          <a:r>
            <a:rPr lang="en-US"/>
            <a:t>5</a:t>
          </a:r>
        </a:p>
      </dgm:t>
    </dgm:pt>
    <dgm:pt modelId="{9EBDDA43-551E-4A55-A890-A334160F7780}" type="pres">
      <dgm:prSet presAssocID="{839911F6-3653-4954-89FC-318BC1D53294}" presName="linearFlow" presStyleCnt="0">
        <dgm:presLayoutVars>
          <dgm:dir/>
          <dgm:animLvl val="lvl"/>
          <dgm:resizeHandles val="exact"/>
        </dgm:presLayoutVars>
      </dgm:prSet>
      <dgm:spPr/>
    </dgm:pt>
    <dgm:pt modelId="{3BA4491A-114E-4F87-9115-CFD65C3DD28E}" type="pres">
      <dgm:prSet presAssocID="{22E28268-DAE4-46AC-A768-B7B1659C8C78}" presName="compositeNode" presStyleCnt="0"/>
      <dgm:spPr/>
    </dgm:pt>
    <dgm:pt modelId="{B9D39A6D-56B1-408A-8D0C-D5E36192B94F}" type="pres">
      <dgm:prSet presAssocID="{22E28268-DAE4-46AC-A768-B7B1659C8C78}" presName="parTx" presStyleLbl="node1" presStyleIdx="0" presStyleCnt="0">
        <dgm:presLayoutVars>
          <dgm:chMax val="0"/>
          <dgm:chPref val="0"/>
          <dgm:bulletEnabled val="1"/>
        </dgm:presLayoutVars>
      </dgm:prSet>
      <dgm:spPr/>
    </dgm:pt>
    <dgm:pt modelId="{04A48E23-7871-4E49-974D-47086E7E2C0D}" type="pres">
      <dgm:prSet presAssocID="{22E28268-DAE4-46AC-A768-B7B1659C8C78}" presName="parSh" presStyleCnt="0"/>
      <dgm:spPr/>
    </dgm:pt>
    <dgm:pt modelId="{B89F3CEE-8B5B-4CFD-BC96-DA7FAA9D9F5F}" type="pres">
      <dgm:prSet presAssocID="{22E28268-DAE4-46AC-A768-B7B1659C8C78}" presName="lineNode" presStyleLbl="alignAccFollowNode1" presStyleIdx="0" presStyleCnt="15"/>
      <dgm:spPr/>
    </dgm:pt>
    <dgm:pt modelId="{4E470506-D5E7-4D2D-8D38-156954E084F9}" type="pres">
      <dgm:prSet presAssocID="{22E28268-DAE4-46AC-A768-B7B1659C8C78}" presName="lineArrowNode" presStyleLbl="alignAccFollowNode1" presStyleIdx="1" presStyleCnt="15"/>
      <dgm:spPr/>
    </dgm:pt>
    <dgm:pt modelId="{8686CF65-7AE2-4BF2-9A47-EAD94828F80C}" type="pres">
      <dgm:prSet presAssocID="{B1D04C77-AC67-49F2-B171-16E7DBE29D22}" presName="sibTransNodeCircle" presStyleLbl="alignNode1" presStyleIdx="0" presStyleCnt="5">
        <dgm:presLayoutVars>
          <dgm:chMax val="0"/>
          <dgm:bulletEnabled/>
        </dgm:presLayoutVars>
      </dgm:prSet>
      <dgm:spPr/>
    </dgm:pt>
    <dgm:pt modelId="{E3AC3327-66BC-4C34-901A-A349162628F5}" type="pres">
      <dgm:prSet presAssocID="{B1D04C77-AC67-49F2-B171-16E7DBE29D22}" presName="spacerBetweenCircleAndCallout" presStyleCnt="0">
        <dgm:presLayoutVars/>
      </dgm:prSet>
      <dgm:spPr/>
    </dgm:pt>
    <dgm:pt modelId="{90E6B759-03E0-4825-8D0D-CC26FC88B0B0}" type="pres">
      <dgm:prSet presAssocID="{22E28268-DAE4-46AC-A768-B7B1659C8C78}" presName="nodeText" presStyleLbl="alignAccFollowNode1" presStyleIdx="2" presStyleCnt="15">
        <dgm:presLayoutVars>
          <dgm:bulletEnabled val="1"/>
        </dgm:presLayoutVars>
      </dgm:prSet>
      <dgm:spPr/>
    </dgm:pt>
    <dgm:pt modelId="{73EB2A40-1252-45F9-BBDE-D461E2FE19AA}" type="pres">
      <dgm:prSet presAssocID="{B1D04C77-AC67-49F2-B171-16E7DBE29D22}" presName="sibTransComposite" presStyleCnt="0"/>
      <dgm:spPr/>
    </dgm:pt>
    <dgm:pt modelId="{A3EDECE0-DDB3-4B0E-8645-EB00CD12DE6B}" type="pres">
      <dgm:prSet presAssocID="{BB6905DC-8BFC-4580-A96F-AB18C52D6698}" presName="compositeNode" presStyleCnt="0"/>
      <dgm:spPr/>
    </dgm:pt>
    <dgm:pt modelId="{4FC43172-0DAA-4FF3-8453-86DFC38A5AF7}" type="pres">
      <dgm:prSet presAssocID="{BB6905DC-8BFC-4580-A96F-AB18C52D6698}" presName="parTx" presStyleLbl="node1" presStyleIdx="0" presStyleCnt="0">
        <dgm:presLayoutVars>
          <dgm:chMax val="0"/>
          <dgm:chPref val="0"/>
          <dgm:bulletEnabled val="1"/>
        </dgm:presLayoutVars>
      </dgm:prSet>
      <dgm:spPr/>
    </dgm:pt>
    <dgm:pt modelId="{4D4E610A-7650-42F8-A892-0F867FF03D44}" type="pres">
      <dgm:prSet presAssocID="{BB6905DC-8BFC-4580-A96F-AB18C52D6698}" presName="parSh" presStyleCnt="0"/>
      <dgm:spPr/>
    </dgm:pt>
    <dgm:pt modelId="{3DF7A83E-1476-46A8-85AF-74934978B4EC}" type="pres">
      <dgm:prSet presAssocID="{BB6905DC-8BFC-4580-A96F-AB18C52D6698}" presName="lineNode" presStyleLbl="alignAccFollowNode1" presStyleIdx="3" presStyleCnt="15"/>
      <dgm:spPr/>
    </dgm:pt>
    <dgm:pt modelId="{C6CD6BBD-724F-4321-AD72-E1FA0326D39E}" type="pres">
      <dgm:prSet presAssocID="{BB6905DC-8BFC-4580-A96F-AB18C52D6698}" presName="lineArrowNode" presStyleLbl="alignAccFollowNode1" presStyleIdx="4" presStyleCnt="15"/>
      <dgm:spPr/>
    </dgm:pt>
    <dgm:pt modelId="{99CB5A64-42F7-4108-B4F1-F0E92A2AD7E6}" type="pres">
      <dgm:prSet presAssocID="{A6810D07-3459-4AE3-B587-EB62A4825688}" presName="sibTransNodeCircle" presStyleLbl="alignNode1" presStyleIdx="1" presStyleCnt="5">
        <dgm:presLayoutVars>
          <dgm:chMax val="0"/>
          <dgm:bulletEnabled/>
        </dgm:presLayoutVars>
      </dgm:prSet>
      <dgm:spPr/>
    </dgm:pt>
    <dgm:pt modelId="{435948CF-74A8-47CA-B30B-8D5A882D941E}" type="pres">
      <dgm:prSet presAssocID="{A6810D07-3459-4AE3-B587-EB62A4825688}" presName="spacerBetweenCircleAndCallout" presStyleCnt="0">
        <dgm:presLayoutVars/>
      </dgm:prSet>
      <dgm:spPr/>
    </dgm:pt>
    <dgm:pt modelId="{BF9D3B91-FFD6-4355-AB7F-50F9E95B851C}" type="pres">
      <dgm:prSet presAssocID="{BB6905DC-8BFC-4580-A96F-AB18C52D6698}" presName="nodeText" presStyleLbl="alignAccFollowNode1" presStyleIdx="5" presStyleCnt="15">
        <dgm:presLayoutVars>
          <dgm:bulletEnabled val="1"/>
        </dgm:presLayoutVars>
      </dgm:prSet>
      <dgm:spPr/>
    </dgm:pt>
    <dgm:pt modelId="{DB783AB3-7C71-4F01-8934-3E33F9C78A88}" type="pres">
      <dgm:prSet presAssocID="{A6810D07-3459-4AE3-B587-EB62A4825688}" presName="sibTransComposite" presStyleCnt="0"/>
      <dgm:spPr/>
    </dgm:pt>
    <dgm:pt modelId="{6934DF14-597C-4592-B5C2-234DF2ACB63D}" type="pres">
      <dgm:prSet presAssocID="{4FE96C5C-2C58-429A-BC75-E8D640AED4CF}" presName="compositeNode" presStyleCnt="0"/>
      <dgm:spPr/>
    </dgm:pt>
    <dgm:pt modelId="{30741902-7B7C-4D78-91AA-9356C9E962E3}" type="pres">
      <dgm:prSet presAssocID="{4FE96C5C-2C58-429A-BC75-E8D640AED4CF}" presName="parTx" presStyleLbl="node1" presStyleIdx="0" presStyleCnt="0">
        <dgm:presLayoutVars>
          <dgm:chMax val="0"/>
          <dgm:chPref val="0"/>
          <dgm:bulletEnabled val="1"/>
        </dgm:presLayoutVars>
      </dgm:prSet>
      <dgm:spPr/>
    </dgm:pt>
    <dgm:pt modelId="{A92E1744-6FA3-4DFD-8C0C-D0B9A1448E04}" type="pres">
      <dgm:prSet presAssocID="{4FE96C5C-2C58-429A-BC75-E8D640AED4CF}" presName="parSh" presStyleCnt="0"/>
      <dgm:spPr/>
    </dgm:pt>
    <dgm:pt modelId="{7C83B6B0-115D-4EE0-886E-804460F51ECB}" type="pres">
      <dgm:prSet presAssocID="{4FE96C5C-2C58-429A-BC75-E8D640AED4CF}" presName="lineNode" presStyleLbl="alignAccFollowNode1" presStyleIdx="6" presStyleCnt="15"/>
      <dgm:spPr/>
    </dgm:pt>
    <dgm:pt modelId="{7999AEB0-2F7D-4221-996B-F1E51C9C8D90}" type="pres">
      <dgm:prSet presAssocID="{4FE96C5C-2C58-429A-BC75-E8D640AED4CF}" presName="lineArrowNode" presStyleLbl="alignAccFollowNode1" presStyleIdx="7" presStyleCnt="15"/>
      <dgm:spPr/>
    </dgm:pt>
    <dgm:pt modelId="{46EAD0C6-0924-4EF1-BB7D-C6AAE1CEC965}" type="pres">
      <dgm:prSet presAssocID="{51924B65-AC63-49CE-B3C0-FF281041D391}" presName="sibTransNodeCircle" presStyleLbl="alignNode1" presStyleIdx="2" presStyleCnt="5">
        <dgm:presLayoutVars>
          <dgm:chMax val="0"/>
          <dgm:bulletEnabled/>
        </dgm:presLayoutVars>
      </dgm:prSet>
      <dgm:spPr/>
    </dgm:pt>
    <dgm:pt modelId="{759B7AC5-9B52-45DA-9D9C-0BC2823EDDB0}" type="pres">
      <dgm:prSet presAssocID="{51924B65-AC63-49CE-B3C0-FF281041D391}" presName="spacerBetweenCircleAndCallout" presStyleCnt="0">
        <dgm:presLayoutVars/>
      </dgm:prSet>
      <dgm:spPr/>
    </dgm:pt>
    <dgm:pt modelId="{46747C17-9F75-4848-A83D-7C88F94ADA82}" type="pres">
      <dgm:prSet presAssocID="{4FE96C5C-2C58-429A-BC75-E8D640AED4CF}" presName="nodeText" presStyleLbl="alignAccFollowNode1" presStyleIdx="8" presStyleCnt="15">
        <dgm:presLayoutVars>
          <dgm:bulletEnabled val="1"/>
        </dgm:presLayoutVars>
      </dgm:prSet>
      <dgm:spPr/>
    </dgm:pt>
    <dgm:pt modelId="{0B16C746-735B-479C-9C3F-C95277DE9696}" type="pres">
      <dgm:prSet presAssocID="{51924B65-AC63-49CE-B3C0-FF281041D391}" presName="sibTransComposite" presStyleCnt="0"/>
      <dgm:spPr/>
    </dgm:pt>
    <dgm:pt modelId="{9176BD67-6888-41D7-B5BF-8B641388D9B8}" type="pres">
      <dgm:prSet presAssocID="{D22E5F05-A056-48E4-9C22-D25DF970FAEE}" presName="compositeNode" presStyleCnt="0"/>
      <dgm:spPr/>
    </dgm:pt>
    <dgm:pt modelId="{9668A62D-968B-4BC8-BFC1-5A1B6716525B}" type="pres">
      <dgm:prSet presAssocID="{D22E5F05-A056-48E4-9C22-D25DF970FAEE}" presName="parTx" presStyleLbl="node1" presStyleIdx="0" presStyleCnt="0">
        <dgm:presLayoutVars>
          <dgm:chMax val="0"/>
          <dgm:chPref val="0"/>
          <dgm:bulletEnabled val="1"/>
        </dgm:presLayoutVars>
      </dgm:prSet>
      <dgm:spPr/>
    </dgm:pt>
    <dgm:pt modelId="{A0DA153B-29AF-482C-80D4-76707CECF360}" type="pres">
      <dgm:prSet presAssocID="{D22E5F05-A056-48E4-9C22-D25DF970FAEE}" presName="parSh" presStyleCnt="0"/>
      <dgm:spPr/>
    </dgm:pt>
    <dgm:pt modelId="{635A14AA-BB67-44F8-B1BC-25EAFFB4A5FD}" type="pres">
      <dgm:prSet presAssocID="{D22E5F05-A056-48E4-9C22-D25DF970FAEE}" presName="lineNode" presStyleLbl="alignAccFollowNode1" presStyleIdx="9" presStyleCnt="15"/>
      <dgm:spPr/>
    </dgm:pt>
    <dgm:pt modelId="{E152CFCF-46BD-416B-B25D-ABB04F0B12F1}" type="pres">
      <dgm:prSet presAssocID="{D22E5F05-A056-48E4-9C22-D25DF970FAEE}" presName="lineArrowNode" presStyleLbl="alignAccFollowNode1" presStyleIdx="10" presStyleCnt="15"/>
      <dgm:spPr/>
    </dgm:pt>
    <dgm:pt modelId="{74E6FA79-CF44-44FE-9883-7AC39BE00FED}" type="pres">
      <dgm:prSet presAssocID="{7793D6AA-D739-44A6-91A2-B89F09B53AE9}" presName="sibTransNodeCircle" presStyleLbl="alignNode1" presStyleIdx="3" presStyleCnt="5">
        <dgm:presLayoutVars>
          <dgm:chMax val="0"/>
          <dgm:bulletEnabled/>
        </dgm:presLayoutVars>
      </dgm:prSet>
      <dgm:spPr/>
    </dgm:pt>
    <dgm:pt modelId="{441ECC15-2E3D-4116-87A2-5FB736E8CB49}" type="pres">
      <dgm:prSet presAssocID="{7793D6AA-D739-44A6-91A2-B89F09B53AE9}" presName="spacerBetweenCircleAndCallout" presStyleCnt="0">
        <dgm:presLayoutVars/>
      </dgm:prSet>
      <dgm:spPr/>
    </dgm:pt>
    <dgm:pt modelId="{9EF34517-B67F-4893-B01C-9289F5B3C9BC}" type="pres">
      <dgm:prSet presAssocID="{D22E5F05-A056-48E4-9C22-D25DF970FAEE}" presName="nodeText" presStyleLbl="alignAccFollowNode1" presStyleIdx="11" presStyleCnt="15">
        <dgm:presLayoutVars>
          <dgm:bulletEnabled val="1"/>
        </dgm:presLayoutVars>
      </dgm:prSet>
      <dgm:spPr/>
    </dgm:pt>
    <dgm:pt modelId="{DC1B1AE2-E3F8-46F2-A7A7-C3AC0FB9009B}" type="pres">
      <dgm:prSet presAssocID="{7793D6AA-D739-44A6-91A2-B89F09B53AE9}" presName="sibTransComposite" presStyleCnt="0"/>
      <dgm:spPr/>
    </dgm:pt>
    <dgm:pt modelId="{DDDC0A8D-C628-4B1C-A627-3DEC2C6B47D5}" type="pres">
      <dgm:prSet presAssocID="{BDE94481-1830-418A-876F-2452794F6BBB}" presName="compositeNode" presStyleCnt="0"/>
      <dgm:spPr/>
    </dgm:pt>
    <dgm:pt modelId="{FC1AAB48-1C40-4179-8299-05A7C7A99FB0}" type="pres">
      <dgm:prSet presAssocID="{BDE94481-1830-418A-876F-2452794F6BBB}" presName="parTx" presStyleLbl="node1" presStyleIdx="0" presStyleCnt="0">
        <dgm:presLayoutVars>
          <dgm:chMax val="0"/>
          <dgm:chPref val="0"/>
          <dgm:bulletEnabled val="1"/>
        </dgm:presLayoutVars>
      </dgm:prSet>
      <dgm:spPr/>
    </dgm:pt>
    <dgm:pt modelId="{60242379-C3A0-4496-ADE0-F3AEEF5B7324}" type="pres">
      <dgm:prSet presAssocID="{BDE94481-1830-418A-876F-2452794F6BBB}" presName="parSh" presStyleCnt="0"/>
      <dgm:spPr/>
    </dgm:pt>
    <dgm:pt modelId="{35788FCA-F8EE-4067-B6C9-A72C3172668B}" type="pres">
      <dgm:prSet presAssocID="{BDE94481-1830-418A-876F-2452794F6BBB}" presName="lineNode" presStyleLbl="alignAccFollowNode1" presStyleIdx="12" presStyleCnt="15"/>
      <dgm:spPr/>
    </dgm:pt>
    <dgm:pt modelId="{3724463C-9658-4F2E-9CF2-4177398276FA}" type="pres">
      <dgm:prSet presAssocID="{BDE94481-1830-418A-876F-2452794F6BBB}" presName="lineArrowNode" presStyleLbl="alignAccFollowNode1" presStyleIdx="13" presStyleCnt="15"/>
      <dgm:spPr/>
    </dgm:pt>
    <dgm:pt modelId="{2E980085-0232-44F2-AD0D-401F440BDF96}" type="pres">
      <dgm:prSet presAssocID="{B4B9D93B-C568-4C9D-8BE9-364650F82EBC}" presName="sibTransNodeCircle" presStyleLbl="alignNode1" presStyleIdx="4" presStyleCnt="5">
        <dgm:presLayoutVars>
          <dgm:chMax val="0"/>
          <dgm:bulletEnabled/>
        </dgm:presLayoutVars>
      </dgm:prSet>
      <dgm:spPr/>
    </dgm:pt>
    <dgm:pt modelId="{D8E25AD7-A27B-4C59-840F-16D423268F5C}" type="pres">
      <dgm:prSet presAssocID="{B4B9D93B-C568-4C9D-8BE9-364650F82EBC}" presName="spacerBetweenCircleAndCallout" presStyleCnt="0">
        <dgm:presLayoutVars/>
      </dgm:prSet>
      <dgm:spPr/>
    </dgm:pt>
    <dgm:pt modelId="{49351CB1-CE42-455E-8C9A-33F571F21B6D}" type="pres">
      <dgm:prSet presAssocID="{BDE94481-1830-418A-876F-2452794F6BBB}" presName="nodeText" presStyleLbl="alignAccFollowNode1" presStyleIdx="14" presStyleCnt="15">
        <dgm:presLayoutVars>
          <dgm:bulletEnabled val="1"/>
        </dgm:presLayoutVars>
      </dgm:prSet>
      <dgm:spPr/>
    </dgm:pt>
  </dgm:ptLst>
  <dgm:cxnLst>
    <dgm:cxn modelId="{EBCCAF10-E72D-42CF-B0A8-F53056D8ED73}" srcId="{839911F6-3653-4954-89FC-318BC1D53294}" destId="{D22E5F05-A056-48E4-9C22-D25DF970FAEE}" srcOrd="3" destOrd="0" parTransId="{9B07A8E3-F678-4C22-A3B2-8E6EBA4CD23D}" sibTransId="{7793D6AA-D739-44A6-91A2-B89F09B53AE9}"/>
    <dgm:cxn modelId="{4F593512-5576-48BE-9CC7-B17A0CBA47BD}" type="presOf" srcId="{B1D04C77-AC67-49F2-B171-16E7DBE29D22}" destId="{8686CF65-7AE2-4BF2-9A47-EAD94828F80C}" srcOrd="0" destOrd="0" presId="urn:microsoft.com/office/officeart/2016/7/layout/LinearArrowProcessNumbered"/>
    <dgm:cxn modelId="{67ABA014-0577-46DC-957C-53F9FF0B188D}" type="presOf" srcId="{22E28268-DAE4-46AC-A768-B7B1659C8C78}" destId="{90E6B759-03E0-4825-8D0D-CC26FC88B0B0}" srcOrd="0" destOrd="0" presId="urn:microsoft.com/office/officeart/2016/7/layout/LinearArrowProcessNumbered"/>
    <dgm:cxn modelId="{3931A321-9E63-4EFB-A52A-94C836BECC9B}" type="presOf" srcId="{D22E5F05-A056-48E4-9C22-D25DF970FAEE}" destId="{9EF34517-B67F-4893-B01C-9289F5B3C9BC}" srcOrd="0" destOrd="0" presId="urn:microsoft.com/office/officeart/2016/7/layout/LinearArrowProcessNumbered"/>
    <dgm:cxn modelId="{E94BE929-4283-49CC-81B7-0ED7C451B972}" srcId="{839911F6-3653-4954-89FC-318BC1D53294}" destId="{BB6905DC-8BFC-4580-A96F-AB18C52D6698}" srcOrd="1" destOrd="0" parTransId="{F2D348AD-F53B-4D39-B25A-088603B2B4FD}" sibTransId="{A6810D07-3459-4AE3-B587-EB62A4825688}"/>
    <dgm:cxn modelId="{6073A32E-BBB5-4A7F-83C3-5732854BAEBE}" type="presOf" srcId="{839911F6-3653-4954-89FC-318BC1D53294}" destId="{9EBDDA43-551E-4A55-A890-A334160F7780}" srcOrd="0" destOrd="0" presId="urn:microsoft.com/office/officeart/2016/7/layout/LinearArrowProcessNumbered"/>
    <dgm:cxn modelId="{BC636331-CD99-4510-B2DA-F62785420CDB}" srcId="{839911F6-3653-4954-89FC-318BC1D53294}" destId="{4FE96C5C-2C58-429A-BC75-E8D640AED4CF}" srcOrd="2" destOrd="0" parTransId="{B4FC2778-E921-45CC-A38E-8297336C3B5F}" sibTransId="{51924B65-AC63-49CE-B3C0-FF281041D391}"/>
    <dgm:cxn modelId="{985FA031-B1BD-45BC-A18B-9AF022CCFD2D}" type="presOf" srcId="{B4B9D93B-C568-4C9D-8BE9-364650F82EBC}" destId="{2E980085-0232-44F2-AD0D-401F440BDF96}" srcOrd="0" destOrd="0" presId="urn:microsoft.com/office/officeart/2016/7/layout/LinearArrowProcessNumbered"/>
    <dgm:cxn modelId="{44CF8C32-F953-46BE-8B6F-B28C5E5182FC}" type="presOf" srcId="{51924B65-AC63-49CE-B3C0-FF281041D391}" destId="{46EAD0C6-0924-4EF1-BB7D-C6AAE1CEC965}" srcOrd="0" destOrd="0" presId="urn:microsoft.com/office/officeart/2016/7/layout/LinearArrowProcessNumbered"/>
    <dgm:cxn modelId="{F004BB4C-8968-4D94-B605-1BA47ABAEA25}" type="presOf" srcId="{7793D6AA-D739-44A6-91A2-B89F09B53AE9}" destId="{74E6FA79-CF44-44FE-9883-7AC39BE00FED}" srcOrd="0" destOrd="0" presId="urn:microsoft.com/office/officeart/2016/7/layout/LinearArrowProcessNumbered"/>
    <dgm:cxn modelId="{E07FB378-9180-4A7B-A4AC-E5114BDF148C}" type="presOf" srcId="{A6810D07-3459-4AE3-B587-EB62A4825688}" destId="{99CB5A64-42F7-4108-B4F1-F0E92A2AD7E6}" srcOrd="0" destOrd="0" presId="urn:microsoft.com/office/officeart/2016/7/layout/LinearArrowProcessNumbered"/>
    <dgm:cxn modelId="{D2280A59-2E02-4D85-ABF7-D8A7616DECB5}" srcId="{839911F6-3653-4954-89FC-318BC1D53294}" destId="{BDE94481-1830-418A-876F-2452794F6BBB}" srcOrd="4" destOrd="0" parTransId="{E4BEEC2D-C248-448D-B7E2-630F332E8FBA}" sibTransId="{B4B9D93B-C568-4C9D-8BE9-364650F82EBC}"/>
    <dgm:cxn modelId="{6EF56D99-3EC5-459B-970B-BBA201D91DC9}" type="presOf" srcId="{BB6905DC-8BFC-4580-A96F-AB18C52D6698}" destId="{BF9D3B91-FFD6-4355-AB7F-50F9E95B851C}" srcOrd="0" destOrd="0" presId="urn:microsoft.com/office/officeart/2016/7/layout/LinearArrowProcessNumbered"/>
    <dgm:cxn modelId="{81EC63B9-79D8-4C82-BA1F-FFA8C990E7E9}" srcId="{839911F6-3653-4954-89FC-318BC1D53294}" destId="{22E28268-DAE4-46AC-A768-B7B1659C8C78}" srcOrd="0" destOrd="0" parTransId="{4EEBF69D-AE8E-42A6-BFF5-2F761D28DE0F}" sibTransId="{B1D04C77-AC67-49F2-B171-16E7DBE29D22}"/>
    <dgm:cxn modelId="{CA520BED-D71A-4AF2-9FC3-33A99C3C5B93}" type="presOf" srcId="{BDE94481-1830-418A-876F-2452794F6BBB}" destId="{49351CB1-CE42-455E-8C9A-33F571F21B6D}" srcOrd="0" destOrd="0" presId="urn:microsoft.com/office/officeart/2016/7/layout/LinearArrowProcessNumbered"/>
    <dgm:cxn modelId="{848539F3-DFDA-4421-B943-F516B957C43F}" type="presOf" srcId="{4FE96C5C-2C58-429A-BC75-E8D640AED4CF}" destId="{46747C17-9F75-4848-A83D-7C88F94ADA82}" srcOrd="0" destOrd="0" presId="urn:microsoft.com/office/officeart/2016/7/layout/LinearArrowProcessNumbered"/>
    <dgm:cxn modelId="{4B83349B-82B9-4E61-B1D9-0726E5841F94}" type="presParOf" srcId="{9EBDDA43-551E-4A55-A890-A334160F7780}" destId="{3BA4491A-114E-4F87-9115-CFD65C3DD28E}" srcOrd="0" destOrd="0" presId="urn:microsoft.com/office/officeart/2016/7/layout/LinearArrowProcessNumbered"/>
    <dgm:cxn modelId="{C4B2929D-F15D-4CC7-874F-F3C4980A365F}" type="presParOf" srcId="{3BA4491A-114E-4F87-9115-CFD65C3DD28E}" destId="{B9D39A6D-56B1-408A-8D0C-D5E36192B94F}" srcOrd="0" destOrd="0" presId="urn:microsoft.com/office/officeart/2016/7/layout/LinearArrowProcessNumbered"/>
    <dgm:cxn modelId="{9812B6BE-A00E-44AB-917A-3AC99EE83907}" type="presParOf" srcId="{3BA4491A-114E-4F87-9115-CFD65C3DD28E}" destId="{04A48E23-7871-4E49-974D-47086E7E2C0D}" srcOrd="1" destOrd="0" presId="urn:microsoft.com/office/officeart/2016/7/layout/LinearArrowProcessNumbered"/>
    <dgm:cxn modelId="{8E8DA0A8-513A-471C-A22B-5A688861697A}" type="presParOf" srcId="{04A48E23-7871-4E49-974D-47086E7E2C0D}" destId="{B89F3CEE-8B5B-4CFD-BC96-DA7FAA9D9F5F}" srcOrd="0" destOrd="0" presId="urn:microsoft.com/office/officeart/2016/7/layout/LinearArrowProcessNumbered"/>
    <dgm:cxn modelId="{AAD9EAA0-D486-4CB5-BCD6-1BA8226C8125}" type="presParOf" srcId="{04A48E23-7871-4E49-974D-47086E7E2C0D}" destId="{4E470506-D5E7-4D2D-8D38-156954E084F9}" srcOrd="1" destOrd="0" presId="urn:microsoft.com/office/officeart/2016/7/layout/LinearArrowProcessNumbered"/>
    <dgm:cxn modelId="{613D2162-BF37-49F2-BCD5-D7FE6A7CCC40}" type="presParOf" srcId="{04A48E23-7871-4E49-974D-47086E7E2C0D}" destId="{8686CF65-7AE2-4BF2-9A47-EAD94828F80C}" srcOrd="2" destOrd="0" presId="urn:microsoft.com/office/officeart/2016/7/layout/LinearArrowProcessNumbered"/>
    <dgm:cxn modelId="{EBA7EB6A-A90B-49A2-930A-0A44651C9A2F}" type="presParOf" srcId="{04A48E23-7871-4E49-974D-47086E7E2C0D}" destId="{E3AC3327-66BC-4C34-901A-A349162628F5}" srcOrd="3" destOrd="0" presId="urn:microsoft.com/office/officeart/2016/7/layout/LinearArrowProcessNumbered"/>
    <dgm:cxn modelId="{24ECB9BF-8D1C-493D-A11F-8377D2151A2B}" type="presParOf" srcId="{3BA4491A-114E-4F87-9115-CFD65C3DD28E}" destId="{90E6B759-03E0-4825-8D0D-CC26FC88B0B0}" srcOrd="2" destOrd="0" presId="urn:microsoft.com/office/officeart/2016/7/layout/LinearArrowProcessNumbered"/>
    <dgm:cxn modelId="{0A8E5CB4-E474-4F32-ADC3-BEEFE39A3857}" type="presParOf" srcId="{9EBDDA43-551E-4A55-A890-A334160F7780}" destId="{73EB2A40-1252-45F9-BBDE-D461E2FE19AA}" srcOrd="1" destOrd="0" presId="urn:microsoft.com/office/officeart/2016/7/layout/LinearArrowProcessNumbered"/>
    <dgm:cxn modelId="{146C3589-AF39-4AFD-9E15-BC8A05D5E65F}" type="presParOf" srcId="{9EBDDA43-551E-4A55-A890-A334160F7780}" destId="{A3EDECE0-DDB3-4B0E-8645-EB00CD12DE6B}" srcOrd="2" destOrd="0" presId="urn:microsoft.com/office/officeart/2016/7/layout/LinearArrowProcessNumbered"/>
    <dgm:cxn modelId="{C968EA2B-7933-4A26-85A9-0AC9AEED8B61}" type="presParOf" srcId="{A3EDECE0-DDB3-4B0E-8645-EB00CD12DE6B}" destId="{4FC43172-0DAA-4FF3-8453-86DFC38A5AF7}" srcOrd="0" destOrd="0" presId="urn:microsoft.com/office/officeart/2016/7/layout/LinearArrowProcessNumbered"/>
    <dgm:cxn modelId="{F78FD042-6E6C-4932-B505-5AE2452DC126}" type="presParOf" srcId="{A3EDECE0-DDB3-4B0E-8645-EB00CD12DE6B}" destId="{4D4E610A-7650-42F8-A892-0F867FF03D44}" srcOrd="1" destOrd="0" presId="urn:microsoft.com/office/officeart/2016/7/layout/LinearArrowProcessNumbered"/>
    <dgm:cxn modelId="{C99A3780-2D0E-4D97-9FD8-1D228CEA7255}" type="presParOf" srcId="{4D4E610A-7650-42F8-A892-0F867FF03D44}" destId="{3DF7A83E-1476-46A8-85AF-74934978B4EC}" srcOrd="0" destOrd="0" presId="urn:microsoft.com/office/officeart/2016/7/layout/LinearArrowProcessNumbered"/>
    <dgm:cxn modelId="{81A3D9F3-964F-40EB-B98D-CE9652C470F4}" type="presParOf" srcId="{4D4E610A-7650-42F8-A892-0F867FF03D44}" destId="{C6CD6BBD-724F-4321-AD72-E1FA0326D39E}" srcOrd="1" destOrd="0" presId="urn:microsoft.com/office/officeart/2016/7/layout/LinearArrowProcessNumbered"/>
    <dgm:cxn modelId="{9FA5D578-43B8-4F41-B2E7-4F9C6B183D9C}" type="presParOf" srcId="{4D4E610A-7650-42F8-A892-0F867FF03D44}" destId="{99CB5A64-42F7-4108-B4F1-F0E92A2AD7E6}" srcOrd="2" destOrd="0" presId="urn:microsoft.com/office/officeart/2016/7/layout/LinearArrowProcessNumbered"/>
    <dgm:cxn modelId="{CC05C38D-F3AA-4B48-B8B1-990158ED8B1E}" type="presParOf" srcId="{4D4E610A-7650-42F8-A892-0F867FF03D44}" destId="{435948CF-74A8-47CA-B30B-8D5A882D941E}" srcOrd="3" destOrd="0" presId="urn:microsoft.com/office/officeart/2016/7/layout/LinearArrowProcessNumbered"/>
    <dgm:cxn modelId="{C26C73D6-D92A-48B9-B77F-4581E5C6FA3F}" type="presParOf" srcId="{A3EDECE0-DDB3-4B0E-8645-EB00CD12DE6B}" destId="{BF9D3B91-FFD6-4355-AB7F-50F9E95B851C}" srcOrd="2" destOrd="0" presId="urn:microsoft.com/office/officeart/2016/7/layout/LinearArrowProcessNumbered"/>
    <dgm:cxn modelId="{1247F818-3F9E-4DCA-A083-182B292DA595}" type="presParOf" srcId="{9EBDDA43-551E-4A55-A890-A334160F7780}" destId="{DB783AB3-7C71-4F01-8934-3E33F9C78A88}" srcOrd="3" destOrd="0" presId="urn:microsoft.com/office/officeart/2016/7/layout/LinearArrowProcessNumbered"/>
    <dgm:cxn modelId="{81641FF6-0A5C-426D-ACFF-3B4E01C8BB49}" type="presParOf" srcId="{9EBDDA43-551E-4A55-A890-A334160F7780}" destId="{6934DF14-597C-4592-B5C2-234DF2ACB63D}" srcOrd="4" destOrd="0" presId="urn:microsoft.com/office/officeart/2016/7/layout/LinearArrowProcessNumbered"/>
    <dgm:cxn modelId="{2F33C2A2-57FA-4D50-A3BE-F93BB076099F}" type="presParOf" srcId="{6934DF14-597C-4592-B5C2-234DF2ACB63D}" destId="{30741902-7B7C-4D78-91AA-9356C9E962E3}" srcOrd="0" destOrd="0" presId="urn:microsoft.com/office/officeart/2016/7/layout/LinearArrowProcessNumbered"/>
    <dgm:cxn modelId="{0B4369A7-0D94-454B-8B24-4A9A4F882C69}" type="presParOf" srcId="{6934DF14-597C-4592-B5C2-234DF2ACB63D}" destId="{A92E1744-6FA3-4DFD-8C0C-D0B9A1448E04}" srcOrd="1" destOrd="0" presId="urn:microsoft.com/office/officeart/2016/7/layout/LinearArrowProcessNumbered"/>
    <dgm:cxn modelId="{80AB2C12-B3C4-4CA0-8C2C-698F34A2841E}" type="presParOf" srcId="{A92E1744-6FA3-4DFD-8C0C-D0B9A1448E04}" destId="{7C83B6B0-115D-4EE0-886E-804460F51ECB}" srcOrd="0" destOrd="0" presId="urn:microsoft.com/office/officeart/2016/7/layout/LinearArrowProcessNumbered"/>
    <dgm:cxn modelId="{45EFDE31-71B7-4E58-8479-22C22FB888DA}" type="presParOf" srcId="{A92E1744-6FA3-4DFD-8C0C-D0B9A1448E04}" destId="{7999AEB0-2F7D-4221-996B-F1E51C9C8D90}" srcOrd="1" destOrd="0" presId="urn:microsoft.com/office/officeart/2016/7/layout/LinearArrowProcessNumbered"/>
    <dgm:cxn modelId="{8533E39A-CEBA-487B-9E3E-FDD2921A12EC}" type="presParOf" srcId="{A92E1744-6FA3-4DFD-8C0C-D0B9A1448E04}" destId="{46EAD0C6-0924-4EF1-BB7D-C6AAE1CEC965}" srcOrd="2" destOrd="0" presId="urn:microsoft.com/office/officeart/2016/7/layout/LinearArrowProcessNumbered"/>
    <dgm:cxn modelId="{EE9937C6-397C-4416-86E1-00C476D6E18B}" type="presParOf" srcId="{A92E1744-6FA3-4DFD-8C0C-D0B9A1448E04}" destId="{759B7AC5-9B52-45DA-9D9C-0BC2823EDDB0}" srcOrd="3" destOrd="0" presId="urn:microsoft.com/office/officeart/2016/7/layout/LinearArrowProcessNumbered"/>
    <dgm:cxn modelId="{F7F2CBD3-78DE-491C-9DAA-474711C64187}" type="presParOf" srcId="{6934DF14-597C-4592-B5C2-234DF2ACB63D}" destId="{46747C17-9F75-4848-A83D-7C88F94ADA82}" srcOrd="2" destOrd="0" presId="urn:microsoft.com/office/officeart/2016/7/layout/LinearArrowProcessNumbered"/>
    <dgm:cxn modelId="{62A67375-51F8-4A95-BE99-1394E0804472}" type="presParOf" srcId="{9EBDDA43-551E-4A55-A890-A334160F7780}" destId="{0B16C746-735B-479C-9C3F-C95277DE9696}" srcOrd="5" destOrd="0" presId="urn:microsoft.com/office/officeart/2016/7/layout/LinearArrowProcessNumbered"/>
    <dgm:cxn modelId="{BC321AB4-6ED2-4494-AD62-1822A6A83F3E}" type="presParOf" srcId="{9EBDDA43-551E-4A55-A890-A334160F7780}" destId="{9176BD67-6888-41D7-B5BF-8B641388D9B8}" srcOrd="6" destOrd="0" presId="urn:microsoft.com/office/officeart/2016/7/layout/LinearArrowProcessNumbered"/>
    <dgm:cxn modelId="{AEDF0597-E7F0-4B45-9656-B90A8C558CF8}" type="presParOf" srcId="{9176BD67-6888-41D7-B5BF-8B641388D9B8}" destId="{9668A62D-968B-4BC8-BFC1-5A1B6716525B}" srcOrd="0" destOrd="0" presId="urn:microsoft.com/office/officeart/2016/7/layout/LinearArrowProcessNumbered"/>
    <dgm:cxn modelId="{D1BF0C7B-0D2F-4E0D-872B-4BEC00A8AC37}" type="presParOf" srcId="{9176BD67-6888-41D7-B5BF-8B641388D9B8}" destId="{A0DA153B-29AF-482C-80D4-76707CECF360}" srcOrd="1" destOrd="0" presId="urn:microsoft.com/office/officeart/2016/7/layout/LinearArrowProcessNumbered"/>
    <dgm:cxn modelId="{CD5FD91B-DCDE-41D4-9D23-5C770F66F1C4}" type="presParOf" srcId="{A0DA153B-29AF-482C-80D4-76707CECF360}" destId="{635A14AA-BB67-44F8-B1BC-25EAFFB4A5FD}" srcOrd="0" destOrd="0" presId="urn:microsoft.com/office/officeart/2016/7/layout/LinearArrowProcessNumbered"/>
    <dgm:cxn modelId="{AD697568-6831-449F-BA6E-D567762524CA}" type="presParOf" srcId="{A0DA153B-29AF-482C-80D4-76707CECF360}" destId="{E152CFCF-46BD-416B-B25D-ABB04F0B12F1}" srcOrd="1" destOrd="0" presId="urn:microsoft.com/office/officeart/2016/7/layout/LinearArrowProcessNumbered"/>
    <dgm:cxn modelId="{E266C6DC-97D0-4428-811E-0F64F76191CD}" type="presParOf" srcId="{A0DA153B-29AF-482C-80D4-76707CECF360}" destId="{74E6FA79-CF44-44FE-9883-7AC39BE00FED}" srcOrd="2" destOrd="0" presId="urn:microsoft.com/office/officeart/2016/7/layout/LinearArrowProcessNumbered"/>
    <dgm:cxn modelId="{73911DE9-457F-42DF-AF0A-B0D34124D52F}" type="presParOf" srcId="{A0DA153B-29AF-482C-80D4-76707CECF360}" destId="{441ECC15-2E3D-4116-87A2-5FB736E8CB49}" srcOrd="3" destOrd="0" presId="urn:microsoft.com/office/officeart/2016/7/layout/LinearArrowProcessNumbered"/>
    <dgm:cxn modelId="{92ADDDF9-4295-4E33-A1B2-F57838F189B8}" type="presParOf" srcId="{9176BD67-6888-41D7-B5BF-8B641388D9B8}" destId="{9EF34517-B67F-4893-B01C-9289F5B3C9BC}" srcOrd="2" destOrd="0" presId="urn:microsoft.com/office/officeart/2016/7/layout/LinearArrowProcessNumbered"/>
    <dgm:cxn modelId="{26993EF3-89B9-4D70-9FED-30EB508C4720}" type="presParOf" srcId="{9EBDDA43-551E-4A55-A890-A334160F7780}" destId="{DC1B1AE2-E3F8-46F2-A7A7-C3AC0FB9009B}" srcOrd="7" destOrd="0" presId="urn:microsoft.com/office/officeart/2016/7/layout/LinearArrowProcessNumbered"/>
    <dgm:cxn modelId="{786D1BC8-A7C6-4A3A-9A31-F4CB2FB29916}" type="presParOf" srcId="{9EBDDA43-551E-4A55-A890-A334160F7780}" destId="{DDDC0A8D-C628-4B1C-A627-3DEC2C6B47D5}" srcOrd="8" destOrd="0" presId="urn:microsoft.com/office/officeart/2016/7/layout/LinearArrowProcessNumbered"/>
    <dgm:cxn modelId="{003514FC-073A-4EAF-8774-3027825B7F94}" type="presParOf" srcId="{DDDC0A8D-C628-4B1C-A627-3DEC2C6B47D5}" destId="{FC1AAB48-1C40-4179-8299-05A7C7A99FB0}" srcOrd="0" destOrd="0" presId="urn:microsoft.com/office/officeart/2016/7/layout/LinearArrowProcessNumbered"/>
    <dgm:cxn modelId="{820B12C3-D615-42B5-BBB7-1F678C9CE563}" type="presParOf" srcId="{DDDC0A8D-C628-4B1C-A627-3DEC2C6B47D5}" destId="{60242379-C3A0-4496-ADE0-F3AEEF5B7324}" srcOrd="1" destOrd="0" presId="urn:microsoft.com/office/officeart/2016/7/layout/LinearArrowProcessNumbered"/>
    <dgm:cxn modelId="{ACBE4A7E-7750-4144-B50E-EDD830804D5A}" type="presParOf" srcId="{60242379-C3A0-4496-ADE0-F3AEEF5B7324}" destId="{35788FCA-F8EE-4067-B6C9-A72C3172668B}" srcOrd="0" destOrd="0" presId="urn:microsoft.com/office/officeart/2016/7/layout/LinearArrowProcessNumbered"/>
    <dgm:cxn modelId="{A20C7DA1-3D5C-4D2C-9710-3AEC07FCEDA9}" type="presParOf" srcId="{60242379-C3A0-4496-ADE0-F3AEEF5B7324}" destId="{3724463C-9658-4F2E-9CF2-4177398276FA}" srcOrd="1" destOrd="0" presId="urn:microsoft.com/office/officeart/2016/7/layout/LinearArrowProcessNumbered"/>
    <dgm:cxn modelId="{33394472-CC5A-4FD5-B061-4DE89A1121CC}" type="presParOf" srcId="{60242379-C3A0-4496-ADE0-F3AEEF5B7324}" destId="{2E980085-0232-44F2-AD0D-401F440BDF96}" srcOrd="2" destOrd="0" presId="urn:microsoft.com/office/officeart/2016/7/layout/LinearArrowProcessNumbered"/>
    <dgm:cxn modelId="{EF0CA59C-B1A3-41BC-83BF-DE9D7A9B9E7B}" type="presParOf" srcId="{60242379-C3A0-4496-ADE0-F3AEEF5B7324}" destId="{D8E25AD7-A27B-4C59-840F-16D423268F5C}" srcOrd="3" destOrd="0" presId="urn:microsoft.com/office/officeart/2016/7/layout/LinearArrowProcessNumbered"/>
    <dgm:cxn modelId="{95B3E43B-DA06-4212-BE7F-9C6B60BD16FD}" type="presParOf" srcId="{DDDC0A8D-C628-4B1C-A627-3DEC2C6B47D5}" destId="{49351CB1-CE42-455E-8C9A-33F571F21B6D}" srcOrd="2" destOrd="0" presId="urn:microsoft.com/office/officeart/2016/7/layout/LinearArrowProcessNumbered"/>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89F3CEE-8B5B-4CFD-BC96-DA7FAA9D9F5F}">
      <dsp:nvSpPr>
        <dsp:cNvPr id="0" name=""/>
        <dsp:cNvSpPr/>
      </dsp:nvSpPr>
      <dsp:spPr>
        <a:xfrm>
          <a:off x="1086056" y="965885"/>
          <a:ext cx="867785" cy="71"/>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E470506-D5E7-4D2D-8D38-156954E084F9}">
      <dsp:nvSpPr>
        <dsp:cNvPr id="0" name=""/>
        <dsp:cNvSpPr/>
      </dsp:nvSpPr>
      <dsp:spPr>
        <a:xfrm>
          <a:off x="2005909" y="893027"/>
          <a:ext cx="99795" cy="187441"/>
        </a:xfrm>
        <a:prstGeom prst="chevron">
          <a:avLst>
            <a:gd name="adj" fmla="val 9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686CF65-7AE2-4BF2-9A47-EAD94828F80C}">
      <dsp:nvSpPr>
        <dsp:cNvPr id="0" name=""/>
        <dsp:cNvSpPr/>
      </dsp:nvSpPr>
      <dsp:spPr>
        <a:xfrm>
          <a:off x="539711" y="528049"/>
          <a:ext cx="875742" cy="875742"/>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3984" tIns="33984" rIns="33984" bIns="33984" numCol="1" spcCol="1270" anchor="ctr" anchorCtr="0">
          <a:noAutofit/>
        </a:bodyPr>
        <a:lstStyle/>
        <a:p>
          <a:pPr marL="0" lvl="0" indent="0" algn="ctr" defTabSz="1733550">
            <a:lnSpc>
              <a:spcPct val="90000"/>
            </a:lnSpc>
            <a:spcBef>
              <a:spcPct val="0"/>
            </a:spcBef>
            <a:spcAft>
              <a:spcPct val="35000"/>
            </a:spcAft>
            <a:buNone/>
          </a:pPr>
          <a:r>
            <a:rPr lang="en-US" sz="3900" kern="1200"/>
            <a:t>1</a:t>
          </a:r>
        </a:p>
      </dsp:txBody>
      <dsp:txXfrm>
        <a:off x="667960" y="656298"/>
        <a:ext cx="619244" cy="619244"/>
      </dsp:txXfrm>
    </dsp:sp>
    <dsp:sp modelId="{90E6B759-03E0-4825-8D0D-CC26FC88B0B0}">
      <dsp:nvSpPr>
        <dsp:cNvPr id="0" name=""/>
        <dsp:cNvSpPr/>
      </dsp:nvSpPr>
      <dsp:spPr>
        <a:xfrm>
          <a:off x="1324" y="1569392"/>
          <a:ext cx="1952517" cy="2149874"/>
        </a:xfrm>
        <a:prstGeom prst="upArrowCallout">
          <a:avLst>
            <a:gd name="adj1" fmla="val 50000"/>
            <a:gd name="adj2" fmla="val 20000"/>
            <a:gd name="adj3" fmla="val 20000"/>
            <a:gd name="adj4" fmla="val 10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4017" tIns="165100" rIns="154017" bIns="165100" numCol="1" spcCol="1270" anchor="t" anchorCtr="0">
          <a:noAutofit/>
        </a:bodyPr>
        <a:lstStyle/>
        <a:p>
          <a:pPr marL="0" lvl="0" indent="0" algn="l" defTabSz="488950">
            <a:lnSpc>
              <a:spcPct val="90000"/>
            </a:lnSpc>
            <a:spcBef>
              <a:spcPct val="0"/>
            </a:spcBef>
            <a:spcAft>
              <a:spcPct val="35000"/>
            </a:spcAft>
            <a:buNone/>
          </a:pPr>
          <a:r>
            <a:rPr lang="en-US" sz="1100" b="1" kern="1200" dirty="0"/>
            <a:t>Real-Time Facility Location and Availability: </a:t>
          </a:r>
          <a:r>
            <a:rPr lang="en-US" sz="1100" kern="1200" dirty="0"/>
            <a:t>Parents can instantly find nearby NICU facilities, complete with occupancy details and predictive discharge times, ensuring they can secure care without unnecessary delays.</a:t>
          </a:r>
        </a:p>
      </dsp:txBody>
      <dsp:txXfrm>
        <a:off x="1324" y="1959895"/>
        <a:ext cx="1952517" cy="1759371"/>
      </dsp:txXfrm>
    </dsp:sp>
    <dsp:sp modelId="{3DF7A83E-1476-46A8-85AF-74934978B4EC}">
      <dsp:nvSpPr>
        <dsp:cNvPr id="0" name=""/>
        <dsp:cNvSpPr/>
      </dsp:nvSpPr>
      <dsp:spPr>
        <a:xfrm>
          <a:off x="2170788" y="965885"/>
          <a:ext cx="1952517" cy="72"/>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6CD6BBD-724F-4321-AD72-E1FA0326D39E}">
      <dsp:nvSpPr>
        <dsp:cNvPr id="0" name=""/>
        <dsp:cNvSpPr/>
      </dsp:nvSpPr>
      <dsp:spPr>
        <a:xfrm>
          <a:off x="4175373" y="893027"/>
          <a:ext cx="99795" cy="187441"/>
        </a:xfrm>
        <a:prstGeom prst="chevron">
          <a:avLst>
            <a:gd name="adj" fmla="val 9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9CB5A64-42F7-4108-B4F1-F0E92A2AD7E6}">
      <dsp:nvSpPr>
        <dsp:cNvPr id="0" name=""/>
        <dsp:cNvSpPr/>
      </dsp:nvSpPr>
      <dsp:spPr>
        <a:xfrm>
          <a:off x="2709176" y="528049"/>
          <a:ext cx="875742" cy="875742"/>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3984" tIns="33984" rIns="33984" bIns="33984" numCol="1" spcCol="1270" anchor="ctr" anchorCtr="0">
          <a:noAutofit/>
        </a:bodyPr>
        <a:lstStyle/>
        <a:p>
          <a:pPr marL="0" lvl="0" indent="0" algn="ctr" defTabSz="1733550">
            <a:lnSpc>
              <a:spcPct val="90000"/>
            </a:lnSpc>
            <a:spcBef>
              <a:spcPct val="0"/>
            </a:spcBef>
            <a:spcAft>
              <a:spcPct val="35000"/>
            </a:spcAft>
            <a:buNone/>
          </a:pPr>
          <a:r>
            <a:rPr lang="en-US" sz="3900" kern="1200"/>
            <a:t>2</a:t>
          </a:r>
        </a:p>
      </dsp:txBody>
      <dsp:txXfrm>
        <a:off x="2837425" y="656298"/>
        <a:ext cx="619244" cy="619244"/>
      </dsp:txXfrm>
    </dsp:sp>
    <dsp:sp modelId="{BF9D3B91-FFD6-4355-AB7F-50F9E95B851C}">
      <dsp:nvSpPr>
        <dsp:cNvPr id="0" name=""/>
        <dsp:cNvSpPr/>
      </dsp:nvSpPr>
      <dsp:spPr>
        <a:xfrm>
          <a:off x="2170788" y="1569392"/>
          <a:ext cx="1952517" cy="2149874"/>
        </a:xfrm>
        <a:prstGeom prst="upArrowCallout">
          <a:avLst>
            <a:gd name="adj1" fmla="val 50000"/>
            <a:gd name="adj2" fmla="val 20000"/>
            <a:gd name="adj3" fmla="val 20000"/>
            <a:gd name="adj4" fmla="val 10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4017" tIns="165100" rIns="154017" bIns="165100" numCol="1" spcCol="1270" anchor="t" anchorCtr="0">
          <a:noAutofit/>
        </a:bodyPr>
        <a:lstStyle/>
        <a:p>
          <a:pPr marL="0" lvl="0" indent="0" algn="l" defTabSz="488950">
            <a:lnSpc>
              <a:spcPct val="90000"/>
            </a:lnSpc>
            <a:spcBef>
              <a:spcPct val="0"/>
            </a:spcBef>
            <a:spcAft>
              <a:spcPct val="35000"/>
            </a:spcAft>
            <a:buNone/>
          </a:pPr>
          <a:r>
            <a:rPr lang="en-US" sz="1100" b="1" kern="1200" dirty="0"/>
            <a:t>Proactive Notifications: </a:t>
          </a:r>
          <a:r>
            <a:rPr lang="en-US" sz="1100" kern="1200" dirty="0"/>
            <a:t>Using predictive algorithms, the system notifies families of potential availability in neonatal units, enabling better planning.</a:t>
          </a:r>
        </a:p>
      </dsp:txBody>
      <dsp:txXfrm>
        <a:off x="2170788" y="1959895"/>
        <a:ext cx="1952517" cy="1759371"/>
      </dsp:txXfrm>
    </dsp:sp>
    <dsp:sp modelId="{7C83B6B0-115D-4EE0-886E-804460F51ECB}">
      <dsp:nvSpPr>
        <dsp:cNvPr id="0" name=""/>
        <dsp:cNvSpPr/>
      </dsp:nvSpPr>
      <dsp:spPr>
        <a:xfrm>
          <a:off x="4340252" y="965885"/>
          <a:ext cx="1952517" cy="72"/>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999AEB0-2F7D-4221-996B-F1E51C9C8D90}">
      <dsp:nvSpPr>
        <dsp:cNvPr id="0" name=""/>
        <dsp:cNvSpPr/>
      </dsp:nvSpPr>
      <dsp:spPr>
        <a:xfrm>
          <a:off x="6344837" y="893027"/>
          <a:ext cx="99795" cy="187441"/>
        </a:xfrm>
        <a:prstGeom prst="chevron">
          <a:avLst>
            <a:gd name="adj" fmla="val 9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6EAD0C6-0924-4EF1-BB7D-C6AAE1CEC965}">
      <dsp:nvSpPr>
        <dsp:cNvPr id="0" name=""/>
        <dsp:cNvSpPr/>
      </dsp:nvSpPr>
      <dsp:spPr>
        <a:xfrm>
          <a:off x="4878640" y="528049"/>
          <a:ext cx="875742" cy="875742"/>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3984" tIns="33984" rIns="33984" bIns="33984" numCol="1" spcCol="1270" anchor="ctr" anchorCtr="0">
          <a:noAutofit/>
        </a:bodyPr>
        <a:lstStyle/>
        <a:p>
          <a:pPr marL="0" lvl="0" indent="0" algn="ctr" defTabSz="1733550">
            <a:lnSpc>
              <a:spcPct val="90000"/>
            </a:lnSpc>
            <a:spcBef>
              <a:spcPct val="0"/>
            </a:spcBef>
            <a:spcAft>
              <a:spcPct val="35000"/>
            </a:spcAft>
            <a:buNone/>
          </a:pPr>
          <a:r>
            <a:rPr lang="en-US" sz="3900" kern="1200"/>
            <a:t>3</a:t>
          </a:r>
        </a:p>
      </dsp:txBody>
      <dsp:txXfrm>
        <a:off x="5006889" y="656298"/>
        <a:ext cx="619244" cy="619244"/>
      </dsp:txXfrm>
    </dsp:sp>
    <dsp:sp modelId="{46747C17-9F75-4848-A83D-7C88F94ADA82}">
      <dsp:nvSpPr>
        <dsp:cNvPr id="0" name=""/>
        <dsp:cNvSpPr/>
      </dsp:nvSpPr>
      <dsp:spPr>
        <a:xfrm>
          <a:off x="4340252" y="1569392"/>
          <a:ext cx="1952517" cy="2149874"/>
        </a:xfrm>
        <a:prstGeom prst="upArrowCallout">
          <a:avLst>
            <a:gd name="adj1" fmla="val 50000"/>
            <a:gd name="adj2" fmla="val 20000"/>
            <a:gd name="adj3" fmla="val 20000"/>
            <a:gd name="adj4" fmla="val 10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4017" tIns="165100" rIns="154017" bIns="165100" numCol="1" spcCol="1270" anchor="t" anchorCtr="0">
          <a:noAutofit/>
        </a:bodyPr>
        <a:lstStyle/>
        <a:p>
          <a:pPr marL="0" lvl="0" indent="0" algn="l" defTabSz="488950">
            <a:lnSpc>
              <a:spcPct val="90000"/>
            </a:lnSpc>
            <a:spcBef>
              <a:spcPct val="0"/>
            </a:spcBef>
            <a:spcAft>
              <a:spcPct val="35000"/>
            </a:spcAft>
            <a:buNone/>
          </a:pPr>
          <a:r>
            <a:rPr lang="en-US" sz="1100" b="1" kern="1200" dirty="0"/>
            <a:t>Enhanced Communication Tools:</a:t>
          </a:r>
          <a:r>
            <a:rPr lang="en-US" sz="1100" kern="1200" dirty="0"/>
            <a:t> Parents have direct access to healthcare providers via secure messaging, voice reports, and contact details, fostering transparency and understanding of their child’s health.</a:t>
          </a:r>
        </a:p>
      </dsp:txBody>
      <dsp:txXfrm>
        <a:off x="4340252" y="1959895"/>
        <a:ext cx="1952517" cy="1759371"/>
      </dsp:txXfrm>
    </dsp:sp>
    <dsp:sp modelId="{635A14AA-BB67-44F8-B1BC-25EAFFB4A5FD}">
      <dsp:nvSpPr>
        <dsp:cNvPr id="0" name=""/>
        <dsp:cNvSpPr/>
      </dsp:nvSpPr>
      <dsp:spPr>
        <a:xfrm>
          <a:off x="6509717" y="965885"/>
          <a:ext cx="1952517" cy="72"/>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152CFCF-46BD-416B-B25D-ABB04F0B12F1}">
      <dsp:nvSpPr>
        <dsp:cNvPr id="0" name=""/>
        <dsp:cNvSpPr/>
      </dsp:nvSpPr>
      <dsp:spPr>
        <a:xfrm>
          <a:off x="8514302" y="893027"/>
          <a:ext cx="99795" cy="187441"/>
        </a:xfrm>
        <a:prstGeom prst="chevron">
          <a:avLst>
            <a:gd name="adj" fmla="val 9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4E6FA79-CF44-44FE-9883-7AC39BE00FED}">
      <dsp:nvSpPr>
        <dsp:cNvPr id="0" name=""/>
        <dsp:cNvSpPr/>
      </dsp:nvSpPr>
      <dsp:spPr>
        <a:xfrm>
          <a:off x="7048104" y="528049"/>
          <a:ext cx="875742" cy="875742"/>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3984" tIns="33984" rIns="33984" bIns="33984" numCol="1" spcCol="1270" anchor="ctr" anchorCtr="0">
          <a:noAutofit/>
        </a:bodyPr>
        <a:lstStyle/>
        <a:p>
          <a:pPr marL="0" lvl="0" indent="0" algn="ctr" defTabSz="1733550">
            <a:lnSpc>
              <a:spcPct val="90000"/>
            </a:lnSpc>
            <a:spcBef>
              <a:spcPct val="0"/>
            </a:spcBef>
            <a:spcAft>
              <a:spcPct val="35000"/>
            </a:spcAft>
            <a:buNone/>
          </a:pPr>
          <a:r>
            <a:rPr lang="en-US" sz="3900" kern="1200"/>
            <a:t>4</a:t>
          </a:r>
        </a:p>
      </dsp:txBody>
      <dsp:txXfrm>
        <a:off x="7176353" y="656298"/>
        <a:ext cx="619244" cy="619244"/>
      </dsp:txXfrm>
    </dsp:sp>
    <dsp:sp modelId="{9EF34517-B67F-4893-B01C-9289F5B3C9BC}">
      <dsp:nvSpPr>
        <dsp:cNvPr id="0" name=""/>
        <dsp:cNvSpPr/>
      </dsp:nvSpPr>
      <dsp:spPr>
        <a:xfrm>
          <a:off x="6509717" y="1569392"/>
          <a:ext cx="1952517" cy="2149874"/>
        </a:xfrm>
        <a:prstGeom prst="upArrowCallout">
          <a:avLst>
            <a:gd name="adj1" fmla="val 50000"/>
            <a:gd name="adj2" fmla="val 20000"/>
            <a:gd name="adj3" fmla="val 20000"/>
            <a:gd name="adj4" fmla="val 10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4017" tIns="165100" rIns="154017" bIns="165100" numCol="1" spcCol="1270" anchor="t" anchorCtr="0">
          <a:noAutofit/>
        </a:bodyPr>
        <a:lstStyle/>
        <a:p>
          <a:pPr marL="0" lvl="0" indent="0" algn="l" defTabSz="488950">
            <a:lnSpc>
              <a:spcPct val="90000"/>
            </a:lnSpc>
            <a:spcBef>
              <a:spcPct val="0"/>
            </a:spcBef>
            <a:spcAft>
              <a:spcPct val="35000"/>
            </a:spcAft>
            <a:buNone/>
          </a:pPr>
          <a:r>
            <a:rPr lang="en-US" sz="1100" b="1" kern="1200"/>
            <a:t>Comprehensive Health Monitoring: </a:t>
          </a:r>
          <a:r>
            <a:rPr lang="en-US" sz="1100" kern="1200"/>
            <a:t>Regular updates, in both written and audio formats, give parents a clear view of their child’s condition and the remaining duration of NICU care.</a:t>
          </a:r>
        </a:p>
      </dsp:txBody>
      <dsp:txXfrm>
        <a:off x="6509717" y="1959895"/>
        <a:ext cx="1952517" cy="1759371"/>
      </dsp:txXfrm>
    </dsp:sp>
    <dsp:sp modelId="{35788FCA-F8EE-4067-B6C9-A72C3172668B}">
      <dsp:nvSpPr>
        <dsp:cNvPr id="0" name=""/>
        <dsp:cNvSpPr/>
      </dsp:nvSpPr>
      <dsp:spPr>
        <a:xfrm>
          <a:off x="8679181" y="965884"/>
          <a:ext cx="976258" cy="72"/>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E980085-0232-44F2-AD0D-401F440BDF96}">
      <dsp:nvSpPr>
        <dsp:cNvPr id="0" name=""/>
        <dsp:cNvSpPr/>
      </dsp:nvSpPr>
      <dsp:spPr>
        <a:xfrm>
          <a:off x="9217568" y="528049"/>
          <a:ext cx="875742" cy="875742"/>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3984" tIns="33984" rIns="33984" bIns="33984" numCol="1" spcCol="1270" anchor="ctr" anchorCtr="0">
          <a:noAutofit/>
        </a:bodyPr>
        <a:lstStyle/>
        <a:p>
          <a:pPr marL="0" lvl="0" indent="0" algn="ctr" defTabSz="1733550">
            <a:lnSpc>
              <a:spcPct val="90000"/>
            </a:lnSpc>
            <a:spcBef>
              <a:spcPct val="0"/>
            </a:spcBef>
            <a:spcAft>
              <a:spcPct val="35000"/>
            </a:spcAft>
            <a:buNone/>
          </a:pPr>
          <a:r>
            <a:rPr lang="en-US" sz="3900" kern="1200"/>
            <a:t>5</a:t>
          </a:r>
        </a:p>
      </dsp:txBody>
      <dsp:txXfrm>
        <a:off x="9345817" y="656298"/>
        <a:ext cx="619244" cy="619244"/>
      </dsp:txXfrm>
    </dsp:sp>
    <dsp:sp modelId="{49351CB1-CE42-455E-8C9A-33F571F21B6D}">
      <dsp:nvSpPr>
        <dsp:cNvPr id="0" name=""/>
        <dsp:cNvSpPr/>
      </dsp:nvSpPr>
      <dsp:spPr>
        <a:xfrm>
          <a:off x="8679181" y="1569392"/>
          <a:ext cx="1952517" cy="2149874"/>
        </a:xfrm>
        <a:prstGeom prst="upArrowCallout">
          <a:avLst>
            <a:gd name="adj1" fmla="val 50000"/>
            <a:gd name="adj2" fmla="val 20000"/>
            <a:gd name="adj3" fmla="val 20000"/>
            <a:gd name="adj4" fmla="val 10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4017" tIns="165100" rIns="154017" bIns="165100" numCol="1" spcCol="1270" anchor="t" anchorCtr="0">
          <a:noAutofit/>
        </a:bodyPr>
        <a:lstStyle/>
        <a:p>
          <a:pPr marL="0" lvl="0" indent="0" algn="l" defTabSz="488950">
            <a:lnSpc>
              <a:spcPct val="90000"/>
            </a:lnSpc>
            <a:spcBef>
              <a:spcPct val="0"/>
            </a:spcBef>
            <a:spcAft>
              <a:spcPct val="35000"/>
            </a:spcAft>
            <a:buNone/>
          </a:pPr>
          <a:r>
            <a:rPr lang="en-US" sz="1100" b="1" kern="1200"/>
            <a:t>AI-Driven Assistance: </a:t>
          </a:r>
          <a:r>
            <a:rPr lang="en-US" sz="1100" kern="1200"/>
            <a:t>The chatbot offers instant responses to common questions about nutrition, medications, or general neonatal health, reducing dependency on in-person consultations and alleviating anxiety.</a:t>
          </a:r>
        </a:p>
      </dsp:txBody>
      <dsp:txXfrm>
        <a:off x="8679181" y="1959895"/>
        <a:ext cx="1952517" cy="1759371"/>
      </dsp:txXfrm>
    </dsp:sp>
  </dsp:spTree>
</dsp:drawing>
</file>

<file path=ppt/diagrams/layout1.xml><?xml version="1.0" encoding="utf-8"?>
<dgm:layoutDef xmlns:dgm="http://schemas.openxmlformats.org/drawingml/2006/diagram" xmlns:a="http://schemas.openxmlformats.org/drawingml/2006/main" uniqueId="urn:microsoft.com/office/officeart/2016/7/layout/LinearArrowProcessNumbered">
  <dgm:title val="Linear Arrow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shape called UpArrowCallout. Also the nodes are connected by an arrow like shape emphasizing the process natur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rPr/>
                <a:t>1</a:t>
              </a:r>
            </a:p>
          </dgm:t>
        </dgm:pt>
        <dgm:pt modelId="201" type="sibTrans" cxnId="5">
          <dgm:prSet phldrT="2"/>
          <dgm:t>
            <a:bodyPr/>
            <a:lstStyle/>
            <a:p>
              <a:r>
                <a:rPr/>
                <a:t>2</a:t>
              </a:r>
            </a:p>
          </dgm:t>
        </dgm:pt>
        <dgm:pt modelId="301" type="sibTrans" cxnId="6">
          <dgm:prSet phldrT="3"/>
          <dgm:t>
            <a:bodyPr/>
            <a:lstStyle/>
            <a:p>
              <a:r>
                <a:rPr/>
                <a:t>3</a:t>
              </a:r>
            </a:p>
          </dgm:t>
        </dgm:pt>
      </dgm:ptLst>
      <dgm:cxnLst>
        <dgm:cxn modelId="4" srcId="0" destId="1" srcOrd="0" destOrd="0" sibTransId="101"/>
        <dgm:cxn modelId="5" srcId="0" destId="2" srcOrd="1" destOrd="0" sibTransId="201"/>
        <dgm:cxn modelId="6" srcId="0" destId="3" srcOrd="3"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L"/>
      <dgm:param type="nodeVertAlign" val="t"/>
    </dgm:alg>
    <dgm:shape xmlns:r="http://schemas.openxmlformats.org/officeDocument/2006/relationships" r:blip="">
      <dgm:adjLst/>
    </dgm:shape>
    <dgm:presOf/>
    <dgm:constrLst>
      <dgm:constr type="w" for="ch" forName="compositeNode" refType="w"/>
      <dgm:constr type="h" for="ch" forName="compositeNode" op="equ"/>
      <dgm:constr type="w" for="ch" forName="sibTransComposite" refType="w" refFor="ch" refForName="compositeNode" fact="0"/>
      <dgm:constr type="w" for="des" forName="parTx"/>
      <dgm:constr type="h" for="des" forName="parTx" op="equ"/>
      <dgm:constr type="h" for="des" forName="parSh" op="equ"/>
      <dgm:constr type="w" for="des" forName="nodeText"/>
      <dgm:constr type="h" for="des" forName="nodeText" op="equ"/>
      <dgm:constr type="w" for="des" forName="parSh"/>
      <dgm:constr type="w" for="des" forName="parSh" op="equ"/>
      <dgm:constr type="primFontSz" for="des" forName="parTx" val="26"/>
      <dgm:constr type="primFontSz" for="des" forName="parTx" op="equ"/>
      <dgm:constr type="primFontSz" for="des" forName="parSh" op="equ"/>
      <dgm:constr type="primFontSz" for="des" forName="nodeText" op="equ"/>
      <dgm:constr type="secFontSz" for="des" forName="nodeText" op="equ"/>
      <dgm:constr type="primFontSz" for="des" forName="sibTransNodeCircle" op="equ"/>
      <dgm:constr type="h" for="des" forName="sibTransNodeCircle" op="equ"/>
      <dgm:constr type="w" for="des" forName="sibTransNodeCircle" op="equ"/>
      <dgm:constr type="h" for="des" forName="parTx" refType="primFontSz" refFor="des" refForName="parTx" fact="1.5"/>
      <dgm:constr type="h" for="ch" forName="compositeNode" refType="h"/>
      <dgm:constr type="h" for="des" forName="parSh" refType="w"/>
      <dgm:constr type="h" for="des" forName="nodeText" refType="primFontSz" refFor="des" refForName="parTx" fact="2.1"/>
      <dgm:constr type="h" for="des" forName="parSh" refType="h" refFor="des" refForName="parTx" op="lte" fact="1.2"/>
      <dgm:constr type="h" for="des" forName="parSh" refType="h" refFor="des" refForName="parTx" op="gte" fact="1.2"/>
    </dgm:constrLst>
    <dgm:ruleLst>
      <dgm:rule type="primFontSz" for="des" forName="parSh" val="5" fact="NaN" max="NaN"/>
    </dgm:ruleLst>
    <dgm:forEach name="Name3" axis="ch" ptType="node">
      <dgm:layoutNode name="compositeNode">
        <dgm:alg type="composite"/>
        <dgm:shape xmlns:r="http://schemas.openxmlformats.org/officeDocument/2006/relationships" r:blip="">
          <dgm:adjLst/>
        </dgm:shape>
        <dgm:presOf/>
        <dgm:choose name="Name004">
          <dgm:if name="Name5" axis="self" ptType="node" func="cnt" op="equ" val="0">
            <dgm:constrLst>
              <dgm:constr type="w" for="ch" forName="parTx" refType="w"/>
              <dgm:constr type="w" for="ch" forName="parSh" refType="w" refFor="ch" refForName="parTx"/>
              <dgm:constr type="w" for="ch" forName="nodeText" refType="w" refFor="ch" refForName="parTx"/>
              <dgm:constr type="t" for="ch" forName="nodeText" refType="b" refFor="ch" refForName="parSh"/>
            </dgm:constrLst>
          </dgm:if>
          <dgm:else name="Name6">
            <dgm:constrLst>
              <dgm:constr type="w" for="ch" forName="parTx" refType="w"/>
              <dgm:constr type="w" for="ch" forName="parSh" refType="w" refFor="ch" refForName="parTx"/>
              <dgm:constr type="w" for="ch" forName="nodeText" refType="w" refFor="ch" refForName="parTx" fact="0.9"/>
              <dgm:constr type="t" for="ch" forName="nodeText" refType="b" refFor="ch" refForName="parSh"/>
            </dgm:constrLst>
          </dgm:else>
        </dgm:choose>
        <dgm:ruleLst>
          <dgm:rule type="h" val="INF" fact="NaN" max="NaN"/>
        </dgm:ruleLst>
        <dgm:layoutNode name="parTx">
          <dgm:varLst>
            <dgm:chMax val="0"/>
            <dgm:chPref val="0"/>
            <dgm:bulletEnabled val="1"/>
          </dgm:varLst>
          <dgm:alg type="tx"/>
          <dgm:shape xmlns:r="http://schemas.openxmlformats.org/officeDocument/2006/relationships" type="rect" r:blip="" zOrderOff="1" hideGeom="1">
            <dgm:adjLst/>
          </dgm:shape>
          <dgm:presOf/>
          <dgm:constrLst>
            <dgm:constr type="h" refType="w" op="lte" fact="0.4"/>
            <dgm:constr type="h"/>
          </dgm:constrLst>
          <dgm:ruleLst>
            <dgm:rule type="h" val="INF" fact="NaN" max="NaN"/>
          </dgm:ruleLst>
        </dgm:layoutNode>
        <dgm:layoutNode name="parSh">
          <dgm:alg type="composite"/>
          <dgm:shape xmlns:r="http://schemas.openxmlformats.org/officeDocument/2006/relationships" r:blip="">
            <dgm:adjLst/>
          </dgm:shape>
          <dgm:presOf axis="self" ptType="node"/>
          <dgm:choose name="casesForFirstAndLastNode">
            <dgm:if name="ifFirstNode" axis="self" ptType="node" func="pos" op="equ" val="1">
              <dgm:choose name="removeLineWhenOnlyOneNode">
                <dgm:if name="ifOnlyOneNode" axis="followSib" ptType="node" func="cnt" op="equ" val="0">
                  <dgm:constrLst>
                    <dgm:constr type="h"/>
                    <dgm:constr type="h" for="ch" forName="lineNode" val="0.002"/>
                    <dgm:constr type="w" for="ch" forName="lineNode" refType="w" fact="0"/>
                    <dgm:constr type="w" for="ch" forName="lineArrowNode" refType="w" fact="0"/>
                    <dgm:constr type="h" for="ch" forName="lineArrowNode" refType="h" fact="0"/>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if>
                <dgm:else name="ifMoreThanOneNode">
                  <dgm:constrLst>
                    <dgm:constr type="h"/>
                    <dgm:constr type="h" for="ch" forName="lineNode" val="0.002"/>
                    <dgm:constr type="w" for="ch" forName="lineNode" refType="w" fact="0.4"/>
                    <dgm:constr type="l" for="ch" forName="lineNode" refType="w" fact="0.5"/>
                    <dgm:constr type="w" for="ch" forName="lineArrowNode" refType="w" fact="0.046"/>
                    <dgm:constr type="h" for="ch" forName="lineArrowNode" refType="h" fact="0.18"/>
                    <dgm:constr type="l" for="ch" forName="lineArrowNode" refType="w" fact="0.924"/>
                    <dgm:constr type="t" for="ch" forName="lineArrowNode" refType="h" fact="0.18"/>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else>
              </dgm:choose>
            </dgm:if>
            <dgm:if name="ifLastNode" axis="self" ptType="node" func="revPos" op="equ" val="1">
              <dgm:constrLst>
                <dgm:constr type="h"/>
                <dgm:constr type="h" for="ch" forName="lineNode" val="0.002"/>
                <dgm:constr type="w" for="ch" forName="lineNode" refType="w" fact="0.45"/>
                <dgm:constr type="w" for="ch" forName="lineArrowNode" refType="w" fact="0"/>
                <dgm:constr type="h" for="ch" forName="lineArrowNode" refType="h" fact="0"/>
                <dgm:constr type="ctrY" for="ch" forName="lineNode" refType="ctrY" refFor="ch" refForName="sibTransNodeCircle"/>
                <dgm:constr type="h" for="ch" forName="sibTransNodeCircle" refType="h"/>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if>
            <dgm:else name="allOtherNodes">
              <dgm:constrLst>
                <dgm:constr type="h"/>
                <dgm:constr type="h" for="ch" forName="lineNode" val="0.002"/>
                <dgm:constr type="w" for="ch" forName="lineNode" refType="w" fact="0.9"/>
                <dgm:constr type="w" for="ch" forName="lineArrowNode" refType="w" fact="0.046"/>
                <dgm:constr type="h" for="ch" forName="lineArrowNode" refType="h" fact="0.18"/>
                <dgm:constr type="l" for="ch" forName="lineArrowNode" refType="w" fact="0.924"/>
                <dgm:constr type="t" for="ch" forName="lineArrowNode" refType="h" fact="0.18"/>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else>
          </dgm:choose>
          <dgm:layoutNode name="lineNode" styleLbl="alignAccFollowNode1">
            <dgm:alg type="sp"/>
            <dgm:shape xmlns:r="http://schemas.openxmlformats.org/officeDocument/2006/relationships" type="rect" r:blip="">
              <dgm:adjLst/>
            </dgm:shape>
            <dgm:presOf/>
            <dgm:constrLst/>
            <dgm:ruleLst/>
          </dgm:layoutNode>
          <dgm:layoutNode name="lineArrowNode" styleLbl="alignAccFollowNode1">
            <dgm:alg type="sp"/>
            <dgm:shape xmlns:r="http://schemas.openxmlformats.org/officeDocument/2006/relationships" type="chevron" r:blip="">
              <dgm:adjLst>
                <dgm:adj idx="1" val="0.9"/>
              </dgm:adjLst>
            </dgm:shape>
            <dgm:presOf/>
            <dgm:ruleLst/>
          </dgm:layoutNode>
          <dgm:forEach name="Name19" axis="followSib" ptType="sibTrans" hideLastTrans="0" cnt="1">
            <dgm:layoutNode name="sibTransNodeCircle" styleLbl="alignNode1">
              <dgm:varLst>
                <dgm:chMax val="0"/>
                <dgm:bulletEnabled/>
              </dgm:varLst>
              <dgm:presOf axis="self" ptType="sibTrans"/>
              <dgm:alg type="tx">
                <dgm:param type="parTxRTLAlign" val="l"/>
                <dgm:param type="txAnchorHorzCh" val="ctr"/>
                <dgm:param type="txAnchorVert" val="mid"/>
              </dgm:alg>
              <dgm:shape xmlns:r="http://schemas.openxmlformats.org/officeDocument/2006/relationships" type="ellipse" r:blip="">
                <dgm:adjLst/>
              </dgm:shape>
              <dgm:constrLst>
                <dgm:constr type="w" refType="h" op="equ"/>
                <dgm:constr type="primFontSz" val="60"/>
                <dgm:constr type="tMarg" refType="w" fact="0.11"/>
                <dgm:constr type="lMarg" refType="w" fact="0.11"/>
                <dgm:constr type="rMarg" refType="w" fact="0.11"/>
                <dgm:constr type="bMarg" refType="w" fact="0.11"/>
              </dgm:constrLst>
              <dgm:ruleLst>
                <dgm:rule type="primFontSz" val="14" fact="NaN" max="NaN"/>
              </dgm:ruleLst>
            </dgm:layoutNode>
            <dgm:layoutNode name="spacerBetweenCircleAndCallout">
              <dgm:varLst/>
              <dgm:presOf/>
              <dgm:alg type="sp"/>
              <dgm:shape xmlns:r="http://schemas.openxmlformats.org/officeDocument/2006/relationships" r:blip="">
                <dgm:adjLst/>
              </dgm:shape>
              <dgm:constrLst/>
              <dgm:ruleLst/>
            </dgm:layoutNode>
          </dgm:forEach>
          <dgm:presOf axis="self" ptType="node"/>
          <dgm:ruleLst/>
        </dgm:layoutNode>
        <dgm:layoutNode name="nodeText" styleLbl="alignAccFollowNode1">
          <dgm:varLst>
            <dgm:bulletEnabled val="1"/>
          </dgm:varLst>
          <dgm:alg type="tx">
            <dgm:param type="parTxLTRAlign" val="l"/>
            <dgm:param type="parTxRTLAlign" val="r"/>
            <dgm:param type="txAnchorVert" val="t"/>
          </dgm:alg>
          <dgm:shape xmlns:r="http://schemas.openxmlformats.org/officeDocument/2006/relationships" type="upArrowCallout" r:blip="">
            <dgm:adjLst>
              <dgm:adj idx="1" val="0.5"/>
              <dgm:adj idx="2" val="0.2"/>
              <dgm:adj idx="3" val="0.2"/>
              <dgm:adj idx="4" val="1"/>
            </dgm:adjLst>
          </dgm:shape>
          <dgm:presOf axis="desOrSelf" ptType="node"/>
          <dgm:constrLst>
            <dgm:constr type="secFontSz" val="16"/>
            <dgm:constr type="primFontSz" val="26"/>
            <dgm:constr type="h"/>
            <dgm:constr type="tMarg" val="13"/>
            <dgm:constr type="lMarg" refType="w" fact="0.2236"/>
            <dgm:constr type="rMarg" refType="w" fact="0.2236"/>
            <dgm:constr type="bMarg" val="13"/>
          </dgm:constrLst>
          <dgm:ruleLst>
            <dgm:rule type="secFontSz" val="11" fact="NaN" max="NaN"/>
            <dgm:rule type="primFontSz" val="11" fact="NaN" max="NaN"/>
            <dgm:rule type="h" val="INF" fact="NaN" max="NaN"/>
          </dgm:ruleLst>
        </dgm:layoutNode>
      </dgm:layoutNode>
      <dgm:forEach name="sibTransForEach" axis="followSib" ptType="sibTrans" cnt="1">
        <dgm:layoutNode name="sibTransComposite" styleLbl="alignAccFollowNode1">
          <dgm:alg type="sp"/>
          <dgm:shape xmlns:r="http://schemas.openxmlformats.org/officeDocument/2006/relationships" r:blip="">
            <dgm:adjLst/>
          </dgm:shape>
          <dgm:ruleLst/>
        </dgm:layoutNode>
        <dgm:ruleLst>
          <dgm:rule type="h" val="INF" fact="NaN" max="NaN"/>
        </dgm:ruleLst>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4F33ADD-E946-4738-BA03-1D7F855FA5F7}" type="datetimeFigureOut">
              <a:rPr lang="en-US" smtClean="0"/>
              <a:t>1/23/2025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B9A1E8-9109-40BC-B67A-462AF941A6D8}"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B9A1E8-9109-40BC-B67A-462AF941A6D8}" type="slidenum">
              <a:rPr lang="en-US" smtClean="0"/>
              <a:t>23</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B9A1E8-9109-40BC-B67A-462AF941A6D8}" type="slidenum">
              <a:rPr lang="en-US" smtClean="0"/>
              <a:t>24</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B9A1E8-9109-40BC-B67A-462AF941A6D8}" type="slidenum">
              <a:rPr lang="en-US" smtClean="0"/>
              <a:t>25</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B9A1E8-9109-40BC-B67A-462AF941A6D8}" type="slidenum">
              <a:rPr lang="en-US" smtClean="0"/>
              <a:t>28</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D6AA2C1-30FE-4A5B-9F15-98834576BABB}" type="datetimeFigureOut">
              <a:rPr lang="en-US" smtClean="0"/>
              <a:t>1/23/2025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C005D81-1560-4BFE-91A5-0D5BAFD5DEAD}" type="slidenum">
              <a:rPr lang="en-US" smtClean="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D6AA2C1-30FE-4A5B-9F15-98834576BABB}" type="datetimeFigureOut">
              <a:rPr lang="en-US" smtClean="0"/>
              <a:t>1/23/2025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C005D81-1560-4BFE-91A5-0D5BAFD5DEAD}" type="slidenum">
              <a:rPr lang="en-US" smtClean="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D6AA2C1-30FE-4A5B-9F15-98834576BABB}" type="datetimeFigureOut">
              <a:rPr lang="en-US" smtClean="0"/>
              <a:t>1/23/2025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C005D81-1560-4BFE-91A5-0D5BAFD5DEAD}" type="slidenum">
              <a:rPr lang="en-US" smtClean="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D6AA2C1-30FE-4A5B-9F15-98834576BABB}" type="datetimeFigureOut">
              <a:rPr lang="en-US" smtClean="0"/>
              <a:t>1/23/2025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C005D81-1560-4BFE-91A5-0D5BAFD5DEAD}" type="slidenum">
              <a:rPr lang="en-US" smtClean="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D6AA2C1-30FE-4A5B-9F15-98834576BABB}" type="datetimeFigureOut">
              <a:rPr lang="en-US" smtClean="0"/>
              <a:t>1/23/2025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C005D81-1560-4BFE-91A5-0D5BAFD5DEAD}" type="slidenum">
              <a:rPr lang="en-US" smtClean="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D6AA2C1-30FE-4A5B-9F15-98834576BABB}" type="datetimeFigureOut">
              <a:rPr lang="en-US" smtClean="0"/>
              <a:t>1/23/2025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C005D81-1560-4BFE-91A5-0D5BAFD5DEAD}" type="slidenum">
              <a:rPr lang="en-US" smtClean="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D6AA2C1-30FE-4A5B-9F15-98834576BABB}" type="datetimeFigureOut">
              <a:rPr lang="en-US" smtClean="0"/>
              <a:t>1/23/2025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7C005D81-1560-4BFE-91A5-0D5BAFD5DEAD}" type="slidenum">
              <a:rPr lang="en-US" smtClean="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D6AA2C1-30FE-4A5B-9F15-98834576BABB}" type="datetimeFigureOut">
              <a:rPr lang="en-US" smtClean="0"/>
              <a:t>1/23/2025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7C005D81-1560-4BFE-91A5-0D5BAFD5DEAD}" type="slidenum">
              <a:rPr lang="en-US" smtClean="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D6AA2C1-30FE-4A5B-9F15-98834576BABB}" type="datetimeFigureOut">
              <a:rPr lang="en-US" smtClean="0"/>
              <a:t>1/23/2025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7C005D81-1560-4BFE-91A5-0D5BAFD5DEAD}" type="slidenum">
              <a:rPr lang="en-US" smtClean="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D6AA2C1-30FE-4A5B-9F15-98834576BABB}" type="datetimeFigureOut">
              <a:rPr lang="en-US" smtClean="0"/>
              <a:t>1/23/2025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C005D81-1560-4BFE-91A5-0D5BAFD5DEAD}" type="slidenum">
              <a:rPr lang="en-US" smtClean="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D6AA2C1-30FE-4A5B-9F15-98834576BABB}" type="datetimeFigureOut">
              <a:rPr lang="en-US" smtClean="0"/>
              <a:t>1/23/2025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C005D81-1560-4BFE-91A5-0D5BAFD5DEAD}" type="slidenum">
              <a:rPr lang="en-US" smtClean="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D6AA2C1-30FE-4A5B-9F15-98834576BABB}" type="datetimeFigureOut">
              <a:rPr lang="en-US" smtClean="0"/>
              <a:t>1/23/2025</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C005D81-1560-4BFE-91A5-0D5BAFD5DEAD}" type="slidenum">
              <a:rPr lang="en-US" smtClean="0"/>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4.jpeg"/><Relationship Id="rId1" Type="http://schemas.openxmlformats.org/officeDocument/2006/relationships/slideLayout" Target="../slideLayouts/slideLayout2.xml"/><Relationship Id="rId6" Type="http://schemas.openxmlformats.org/officeDocument/2006/relationships/image" Target="../media/image11.jpeg"/><Relationship Id="rId5" Type="http://schemas.openxmlformats.org/officeDocument/2006/relationships/image" Target="../media/image10.jpeg"/><Relationship Id="rId4" Type="http://schemas.openxmlformats.org/officeDocument/2006/relationships/image" Target="../media/image9.jpeg"/></Relationships>
</file>

<file path=ppt/slides/_rels/slide1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4.jpeg"/><Relationship Id="rId1" Type="http://schemas.openxmlformats.org/officeDocument/2006/relationships/slideLayout" Target="../slideLayouts/slideLayout2.xml"/><Relationship Id="rId4" Type="http://schemas.openxmlformats.org/officeDocument/2006/relationships/image" Target="../media/image13.jpeg"/></Relationships>
</file>

<file path=ppt/slides/_rels/slid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4.jpe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4.jpe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2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2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2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6.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4.jpe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8.xml.rels><?xml version="1.0" encoding="UTF-8" standalone="yes"?>
<Relationships xmlns="http://schemas.openxmlformats.org/package/2006/relationships"><Relationship Id="rId3" Type="http://schemas.openxmlformats.org/officeDocument/2006/relationships/image" Target="../media/image4.jpeg"/><Relationship Id="rId7" Type="http://schemas.openxmlformats.org/officeDocument/2006/relationships/slide" Target="slide1.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slide" Target="slide50.xml"/><Relationship Id="rId5" Type="http://schemas.openxmlformats.org/officeDocument/2006/relationships/image" Target="../media/image33.png"/><Relationship Id="rId4" Type="http://schemas.openxmlformats.org/officeDocument/2006/relationships/hyperlink" Target="https://www.figma.com/design/oSwCeVWdnsGp2DTqxwYEoD/Untitled?node-id=53-2&amp;t=s7c3cvSPhnH83Cvl-1" TargetMode="External"/></Relationships>
</file>

<file path=ppt/slides/_rels/slide29.xml.rels><?xml version="1.0" encoding="UTF-8" standalone="yes"?>
<Relationships xmlns="http://schemas.openxmlformats.org/package/2006/relationships"><Relationship Id="rId3" Type="http://schemas.openxmlformats.org/officeDocument/2006/relationships/hyperlink" Target="https://www.figma.com/design/oSwCeVWdnsGp2DTqxwYEoD/Untitled?node-id=53-2&amp;t=s7c3cvSPhnH83Cvl-1" TargetMode="External"/><Relationship Id="rId2" Type="http://schemas.openxmlformats.org/officeDocument/2006/relationships/image" Target="../media/image4.jpe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slide" Target="slide1.xml"/><Relationship Id="rId4" Type="http://schemas.openxmlformats.org/officeDocument/2006/relationships/slide" Target="slide50.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www.figma.com/design/oSwCeVWdnsGp2DTqxwYEoD/Untitled?node-id=53-2&amp;t=s7c3cvSPhnH83Cvl-1" TargetMode="External"/><Relationship Id="rId2" Type="http://schemas.openxmlformats.org/officeDocument/2006/relationships/image" Target="../media/image4.jpe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31.xml.rels><?xml version="1.0" encoding="UTF-8" standalone="yes"?>
<Relationships xmlns="http://schemas.openxmlformats.org/package/2006/relationships"><Relationship Id="rId3" Type="http://schemas.openxmlformats.org/officeDocument/2006/relationships/hyperlink" Target="https://www.figma.com/design/oSwCeVWdnsGp2DTqxwYEoD/Untitled?node-id=53-2&amp;t=s7c3cvSPhnH83Cvl-1" TargetMode="External"/><Relationship Id="rId2" Type="http://schemas.openxmlformats.org/officeDocument/2006/relationships/image" Target="../media/image4.jpe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2.xml.rels><?xml version="1.0" encoding="UTF-8" standalone="yes"?>
<Relationships xmlns="http://schemas.openxmlformats.org/package/2006/relationships"><Relationship Id="rId3" Type="http://schemas.openxmlformats.org/officeDocument/2006/relationships/hyperlink" Target="https://www.figma.com/design/oSwCeVWdnsGp2DTqxwYEoD/Untitled?node-id=53-2&amp;t=s7c3cvSPhnH83Cvl-1" TargetMode="External"/><Relationship Id="rId2" Type="http://schemas.openxmlformats.org/officeDocument/2006/relationships/image" Target="../media/image4.jpe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33.xml.rels><?xml version="1.0" encoding="UTF-8" standalone="yes"?>
<Relationships xmlns="http://schemas.openxmlformats.org/package/2006/relationships"><Relationship Id="rId3" Type="http://schemas.openxmlformats.org/officeDocument/2006/relationships/hyperlink" Target="https://www.figma.com/design/oSwCeVWdnsGp2DTqxwYEoD/Untitled?node-id=53-2&amp;t=s7c3cvSPhnH83Cvl-1" TargetMode="External"/><Relationship Id="rId2" Type="http://schemas.openxmlformats.org/officeDocument/2006/relationships/image" Target="../media/image4.jpe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34.xml.rels><?xml version="1.0" encoding="UTF-8" standalone="yes"?>
<Relationships xmlns="http://schemas.openxmlformats.org/package/2006/relationships"><Relationship Id="rId3" Type="http://schemas.openxmlformats.org/officeDocument/2006/relationships/hyperlink" Target="https://www.figma.com/design/oSwCeVWdnsGp2DTqxwYEoD/Untitled?node-id=53-2&amp;t=s7c3cvSPhnH83Cvl-1" TargetMode="External"/><Relationship Id="rId2" Type="http://schemas.openxmlformats.org/officeDocument/2006/relationships/image" Target="../media/image4.jpe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35.xml.rels><?xml version="1.0" encoding="UTF-8" standalone="yes"?>
<Relationships xmlns="http://schemas.openxmlformats.org/package/2006/relationships"><Relationship Id="rId3" Type="http://schemas.openxmlformats.org/officeDocument/2006/relationships/hyperlink" Target="https://www.figma.com/design/oSwCeVWdnsGp2DTqxwYEoD/Untitled?node-id=53-2&amp;t=s7c3cvSPhnH83Cvl-1" TargetMode="External"/><Relationship Id="rId2" Type="http://schemas.openxmlformats.org/officeDocument/2006/relationships/image" Target="../media/image4.jpe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36.xml.rels><?xml version="1.0" encoding="UTF-8" standalone="yes"?>
<Relationships xmlns="http://schemas.openxmlformats.org/package/2006/relationships"><Relationship Id="rId3" Type="http://schemas.openxmlformats.org/officeDocument/2006/relationships/hyperlink" Target="https://www.figma.com/design/oSwCeVWdnsGp2DTqxwYEoD/Untitled?node-id=53-2&amp;t=s7c3cvSPhnH83Cvl-1" TargetMode="External"/><Relationship Id="rId2" Type="http://schemas.openxmlformats.org/officeDocument/2006/relationships/image" Target="../media/image4.jpeg"/><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37.xml.rels><?xml version="1.0" encoding="UTF-8" standalone="yes"?>
<Relationships xmlns="http://schemas.openxmlformats.org/package/2006/relationships"><Relationship Id="rId3" Type="http://schemas.openxmlformats.org/officeDocument/2006/relationships/hyperlink" Target="https://www.figma.com/design/oSwCeVWdnsGp2DTqxwYEoD/Untitled?node-id=53-2&amp;t=s7c3cvSPhnH83Cvl-1" TargetMode="External"/><Relationship Id="rId2" Type="http://schemas.openxmlformats.org/officeDocument/2006/relationships/image" Target="../media/image4.jpe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38.xml.rels><?xml version="1.0" encoding="UTF-8" standalone="yes"?>
<Relationships xmlns="http://schemas.openxmlformats.org/package/2006/relationships"><Relationship Id="rId3" Type="http://schemas.openxmlformats.org/officeDocument/2006/relationships/hyperlink" Target="https://www.figma.com/design/oSwCeVWdnsGp2DTqxwYEoD/Untitled?node-id=53-2&amp;t=s7c3cvSPhnH83Cvl-1" TargetMode="External"/><Relationship Id="rId2" Type="http://schemas.openxmlformats.org/officeDocument/2006/relationships/image" Target="../media/image4.jpeg"/><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39.xml.rels><?xml version="1.0" encoding="UTF-8" standalone="yes"?>
<Relationships xmlns="http://schemas.openxmlformats.org/package/2006/relationships"><Relationship Id="rId3" Type="http://schemas.openxmlformats.org/officeDocument/2006/relationships/hyperlink" Target="https://www.figma.com/design/oSwCeVWdnsGp2DTqxwYEoD/Untitled?node-id=53-2&amp;t=s7c3cvSPhnH83Cvl-1" TargetMode="External"/><Relationship Id="rId2" Type="http://schemas.openxmlformats.org/officeDocument/2006/relationships/image" Target="../media/image4.jpe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4.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0.xml.rels><?xml version="1.0" encoding="UTF-8" standalone="yes"?>
<Relationships xmlns="http://schemas.openxmlformats.org/package/2006/relationships"><Relationship Id="rId3" Type="http://schemas.openxmlformats.org/officeDocument/2006/relationships/hyperlink" Target="https://www.figma.com/design/oSwCeVWdnsGp2DTqxwYEoD/Untitled?node-id=53-2&amp;t=s7c3cvSPhnH83Cvl-1" TargetMode="External"/><Relationship Id="rId2" Type="http://schemas.openxmlformats.org/officeDocument/2006/relationships/image" Target="../media/image4.jpe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41.xml.rels><?xml version="1.0" encoding="UTF-8" standalone="yes"?>
<Relationships xmlns="http://schemas.openxmlformats.org/package/2006/relationships"><Relationship Id="rId3" Type="http://schemas.openxmlformats.org/officeDocument/2006/relationships/hyperlink" Target="https://www.figma.com/design/oSwCeVWdnsGp2DTqxwYEoD/Untitled?node-id=53-2&amp;t=s7c3cvSPhnH83Cvl-1" TargetMode="External"/><Relationship Id="rId2" Type="http://schemas.openxmlformats.org/officeDocument/2006/relationships/image" Target="../media/image4.jpe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42.xml.rels><?xml version="1.0" encoding="UTF-8" standalone="yes"?>
<Relationships xmlns="http://schemas.openxmlformats.org/package/2006/relationships"><Relationship Id="rId3" Type="http://schemas.openxmlformats.org/officeDocument/2006/relationships/hyperlink" Target="https://www.figma.com/design/oSwCeVWdnsGp2DTqxwYEoD/Untitled?node-id=53-2&amp;t=s7c3cvSPhnH83Cvl-1" TargetMode="External"/><Relationship Id="rId2" Type="http://schemas.openxmlformats.org/officeDocument/2006/relationships/image" Target="../media/image4.jpeg"/><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43.xml.rels><?xml version="1.0" encoding="UTF-8" standalone="yes"?>
<Relationships xmlns="http://schemas.openxmlformats.org/package/2006/relationships"><Relationship Id="rId3" Type="http://schemas.openxmlformats.org/officeDocument/2006/relationships/hyperlink" Target="https://www.figma.com/design/oSwCeVWdnsGp2DTqxwYEoD/Untitled?node-id=53-2&amp;t=s7c3cvSPhnH83Cvl-1" TargetMode="External"/><Relationship Id="rId2" Type="http://schemas.openxmlformats.org/officeDocument/2006/relationships/image" Target="../media/image4.jpeg"/><Relationship Id="rId1" Type="http://schemas.openxmlformats.org/officeDocument/2006/relationships/slideLayout" Target="../slideLayouts/slideLayout2.xml"/><Relationship Id="rId5" Type="http://schemas.openxmlformats.org/officeDocument/2006/relationships/slide" Target="slide44.xml"/><Relationship Id="rId4" Type="http://schemas.openxmlformats.org/officeDocument/2006/relationships/image" Target="../media/image48.png"/></Relationships>
</file>

<file path=ppt/slides/_rels/slide44.xml.rels><?xml version="1.0" encoding="UTF-8" standalone="yes"?>
<Relationships xmlns="http://schemas.openxmlformats.org/package/2006/relationships"><Relationship Id="rId3" Type="http://schemas.openxmlformats.org/officeDocument/2006/relationships/hyperlink" Target="https://www.figma.com/design/oSwCeVWdnsGp2DTqxwYEoD/Untitled?node-id=53-2&amp;t=s7c3cvSPhnH83Cvl-1" TargetMode="External"/><Relationship Id="rId2" Type="http://schemas.openxmlformats.org/officeDocument/2006/relationships/image" Target="../media/image4.jpe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45.xml.rels><?xml version="1.0" encoding="UTF-8" standalone="yes"?>
<Relationships xmlns="http://schemas.openxmlformats.org/package/2006/relationships"><Relationship Id="rId3" Type="http://schemas.openxmlformats.org/officeDocument/2006/relationships/hyperlink" Target="https://www.figma.com/design/oSwCeVWdnsGp2DTqxwYEoD/Untitled?node-id=53-2&amp;t=s7c3cvSPhnH83Cvl-1" TargetMode="External"/><Relationship Id="rId2" Type="http://schemas.openxmlformats.org/officeDocument/2006/relationships/image" Target="../media/image4.jpeg"/><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46.xml.rels><?xml version="1.0" encoding="UTF-8" standalone="yes"?>
<Relationships xmlns="http://schemas.openxmlformats.org/package/2006/relationships"><Relationship Id="rId3" Type="http://schemas.openxmlformats.org/officeDocument/2006/relationships/hyperlink" Target="https://www.figma.com/design/oSwCeVWdnsGp2DTqxwYEoD/Untitled?node-id=53-2&amp;t=s7c3cvSPhnH83Cvl-1" TargetMode="External"/><Relationship Id="rId2" Type="http://schemas.openxmlformats.org/officeDocument/2006/relationships/image" Target="../media/image4.jpeg"/><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4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white background with blue and green border&#10;&#10;Description automatically generated"/>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Picture 4" descr="A logo of a university&#10;&#10;Description automatically generated"/>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7208" y="242035"/>
            <a:ext cx="1477584" cy="1313810"/>
          </a:xfrm>
          <a:prstGeom prst="rect">
            <a:avLst/>
          </a:prstGeom>
        </p:spPr>
      </p:pic>
      <p:pic>
        <p:nvPicPr>
          <p:cNvPr id="7" name="Picture 6"/>
          <p:cNvPicPr>
            <a:picLocks noChangeAspect="1"/>
          </p:cNvPicPr>
          <p:nvPr/>
        </p:nvPicPr>
        <p:blipFill>
          <a:blip r:embed="rId4"/>
          <a:stretch>
            <a:fillRect/>
          </a:stretch>
        </p:blipFill>
        <p:spPr>
          <a:xfrm>
            <a:off x="5014610" y="1580878"/>
            <a:ext cx="2162780" cy="434003"/>
          </a:xfrm>
          <a:prstGeom prst="rect">
            <a:avLst/>
          </a:prstGeom>
        </p:spPr>
      </p:pic>
      <p:sp>
        <p:nvSpPr>
          <p:cNvPr id="8" name="TextBox 7"/>
          <p:cNvSpPr txBox="1"/>
          <p:nvPr/>
        </p:nvSpPr>
        <p:spPr>
          <a:xfrm>
            <a:off x="3740309" y="2039914"/>
            <a:ext cx="4912371" cy="338554"/>
          </a:xfrm>
          <a:prstGeom prst="rect">
            <a:avLst/>
          </a:prstGeom>
          <a:noFill/>
        </p:spPr>
        <p:txBody>
          <a:bodyPr wrap="square" rtlCol="0">
            <a:spAutoFit/>
          </a:bodyPr>
          <a:lstStyle/>
          <a:p>
            <a:pPr algn="ctr"/>
            <a:r>
              <a:rPr lang="en-US" sz="1600" b="1" dirty="0">
                <a:solidFill>
                  <a:srgbClr val="002060"/>
                </a:solidFill>
                <a:latin typeface="Arial" panose="020B0604020202020204" pitchFamily="34" charset="0"/>
                <a:cs typeface="Arial" panose="020B0604020202020204" pitchFamily="34" charset="0"/>
              </a:rPr>
              <a:t>FACULTY OF INFORMATION TECHNOLOGY</a:t>
            </a:r>
          </a:p>
        </p:txBody>
      </p:sp>
      <p:sp>
        <p:nvSpPr>
          <p:cNvPr id="9" name="TextBox 8"/>
          <p:cNvSpPr txBox="1"/>
          <p:nvPr/>
        </p:nvSpPr>
        <p:spPr>
          <a:xfrm>
            <a:off x="2059305" y="2403475"/>
            <a:ext cx="8110855" cy="4487545"/>
          </a:xfrm>
          <a:prstGeom prst="rect">
            <a:avLst/>
          </a:prstGeom>
          <a:noFill/>
        </p:spPr>
        <p:txBody>
          <a:bodyPr wrap="square" rtlCol="0">
            <a:noAutofit/>
          </a:bodyPr>
          <a:lstStyle/>
          <a:p>
            <a:pPr algn="ctr"/>
            <a:r>
              <a:rPr lang="en-US" sz="2000" b="1" dirty="0">
                <a:latin typeface="Aptos" panose="020B0004020202020204" pitchFamily="34" charset="0"/>
              </a:rPr>
              <a:t> Title: </a:t>
            </a:r>
            <a:r>
              <a:rPr lang="en-US" sz="2000" dirty="0">
                <a:latin typeface="Aptos" panose="020B0004020202020204" pitchFamily="34" charset="0"/>
              </a:rPr>
              <a:t>Graduation Project Seminar I </a:t>
            </a:r>
          </a:p>
          <a:p>
            <a:endParaRPr lang="en-US" sz="2000" dirty="0">
              <a:latin typeface="Aptos" panose="020B0004020202020204" pitchFamily="34" charset="0"/>
            </a:endParaRPr>
          </a:p>
          <a:p>
            <a:pPr algn="ctr"/>
            <a:r>
              <a:rPr lang="en-US" altLang="en-US" sz="2000" dirty="0" err="1">
                <a:cs typeface="Nunito Sans" charset="0"/>
                <a:sym typeface="+mn-ea"/>
              </a:rPr>
              <a:t>Misr</a:t>
            </a:r>
            <a:r>
              <a:rPr lang="en-US" altLang="en-US" sz="2000" dirty="0">
                <a:cs typeface="Nunito Sans" charset="0"/>
                <a:sym typeface="+mn-ea"/>
              </a:rPr>
              <a:t> University for </a:t>
            </a:r>
            <a:r>
              <a:rPr lang="en-US" altLang="en-US" sz="2000" dirty="0" err="1">
                <a:cs typeface="Nunito Sans" charset="0"/>
                <a:sym typeface="+mn-ea"/>
              </a:rPr>
              <a:t>Misr</a:t>
            </a:r>
            <a:r>
              <a:rPr lang="en-US" altLang="en-US" sz="2000" dirty="0">
                <a:cs typeface="Nunito Sans" charset="0"/>
                <a:sym typeface="+mn-ea"/>
              </a:rPr>
              <a:t> University for Science and Technology</a:t>
            </a:r>
            <a:endParaRPr lang="en-US" altLang="en-US" sz="2000" dirty="0">
              <a:solidFill>
                <a:schemeClr val="tx1"/>
              </a:solidFill>
              <a:cs typeface="Nunito Sans" charset="0"/>
            </a:endParaRPr>
          </a:p>
          <a:p>
            <a:pPr algn="ctr"/>
            <a:r>
              <a:rPr lang="en-US" altLang="en-US" sz="2000" dirty="0">
                <a:cs typeface="Nunito Sans" charset="0"/>
                <a:sym typeface="+mn-ea"/>
              </a:rPr>
              <a:t>College of Information Technology</a:t>
            </a:r>
            <a:endParaRPr lang="en-US" altLang="en-US" sz="2000" dirty="0">
              <a:solidFill>
                <a:schemeClr val="tx1"/>
              </a:solidFill>
              <a:cs typeface="Nunito Sans" charset="0"/>
            </a:endParaRPr>
          </a:p>
          <a:p>
            <a:pPr algn="ctr"/>
            <a:r>
              <a:rPr lang="en-US" altLang="en-US" sz="2000" dirty="0">
                <a:cs typeface="Nunito Sans" charset="0"/>
                <a:sym typeface="+mn-ea"/>
              </a:rPr>
              <a:t>A Graduation Project Report Submission in Partial Fulfillment of the Requirements for the award of the degree</a:t>
            </a:r>
            <a:endParaRPr lang="en-US" altLang="en-US" sz="2000" dirty="0">
              <a:solidFill>
                <a:schemeClr val="tx1"/>
              </a:solidFill>
              <a:cs typeface="Nunito Sans" charset="0"/>
            </a:endParaRPr>
          </a:p>
          <a:p>
            <a:pPr algn="ctr"/>
            <a:r>
              <a:rPr lang="en-US" altLang="en-US" sz="2000" dirty="0">
                <a:cs typeface="Nunito Sans" charset="0"/>
                <a:sym typeface="+mn-ea"/>
              </a:rPr>
              <a:t>Bachelor of Information Technology</a:t>
            </a:r>
            <a:endParaRPr lang="en-US" altLang="en-US" sz="2000" dirty="0">
              <a:solidFill>
                <a:schemeClr val="tx1"/>
              </a:solidFill>
              <a:cs typeface="Nunito Sans" charset="0"/>
            </a:endParaRPr>
          </a:p>
          <a:p>
            <a:pPr algn="ctr"/>
            <a:r>
              <a:rPr lang="en-US" altLang="en-US" sz="2000" dirty="0">
                <a:cs typeface="Nunito Sans" charset="0"/>
                <a:sym typeface="+mn-ea"/>
              </a:rPr>
              <a:t>FAIR: A Computer Vision System for Fair Talent Discovery</a:t>
            </a:r>
            <a:endParaRPr lang="en-US" altLang="en-US" sz="2000" dirty="0">
              <a:solidFill>
                <a:schemeClr val="tx1"/>
              </a:solidFill>
              <a:cs typeface="Nunito Sans" charset="0"/>
            </a:endParaRPr>
          </a:p>
          <a:p>
            <a:pPr algn="ctr"/>
            <a:r>
              <a:rPr lang="en-US" altLang="en-US" sz="2000" dirty="0">
                <a:cs typeface="Nunito Sans" charset="0"/>
                <a:sym typeface="+mn-ea"/>
              </a:rPr>
              <a:t>Under Supervision of</a:t>
            </a:r>
            <a:endParaRPr lang="en-US" altLang="en-US" sz="2000" dirty="0">
              <a:solidFill>
                <a:schemeClr val="tx1"/>
              </a:solidFill>
              <a:cs typeface="Nunito Sans" charset="0"/>
            </a:endParaRPr>
          </a:p>
          <a:p>
            <a:pPr algn="ctr"/>
            <a:r>
              <a:rPr lang="en-US" altLang="en-US" sz="2000" b="1" dirty="0">
                <a:cs typeface="Nunito Sans" charset="0"/>
                <a:sym typeface="+mn-ea"/>
              </a:rPr>
              <a:t>Prof. Dr. Elsayed Badr</a:t>
            </a:r>
            <a:endParaRPr lang="en-US" altLang="en-US" sz="2000" b="1" dirty="0">
              <a:solidFill>
                <a:schemeClr val="tx1"/>
              </a:solidFill>
              <a:cs typeface="Nunito Sans" charset="0"/>
            </a:endParaRPr>
          </a:p>
          <a:p>
            <a:pPr algn="ctr"/>
            <a:r>
              <a:rPr lang="en-US" altLang="en-US" sz="2000" dirty="0">
                <a:cs typeface="Nunito Sans" charset="0"/>
                <a:sym typeface="+mn-ea"/>
              </a:rPr>
              <a:t>T.A Aya</a:t>
            </a:r>
            <a:r>
              <a:rPr lang="ar-EG" altLang="en-US" sz="2000" dirty="0">
                <a:cs typeface="Nunito Sans" charset="0"/>
                <a:sym typeface="+mn-ea"/>
              </a:rPr>
              <a:t> </a:t>
            </a:r>
            <a:r>
              <a:rPr lang="en-US" altLang="en-US" sz="2000" dirty="0">
                <a:cs typeface="Nunito Sans" charset="0"/>
                <a:sym typeface="+mn-ea"/>
              </a:rPr>
              <a:t>Taha</a:t>
            </a:r>
            <a:endParaRPr lang="en-US" altLang="en-US" sz="2000" dirty="0">
              <a:solidFill>
                <a:schemeClr val="tx1"/>
              </a:solidFill>
              <a:cs typeface="Nunito Sans" charset="0"/>
            </a:endParaRPr>
          </a:p>
          <a:p>
            <a:pPr algn="ctr"/>
            <a:endParaRPr lang="en-US" altLang="en-US" sz="2000" dirty="0">
              <a:cs typeface="Nunito Sans" charset="0"/>
            </a:endParaRPr>
          </a:p>
          <a:p>
            <a:endParaRPr lang="en-US" sz="2000" dirty="0">
              <a:latin typeface="Aptos" panose="020B00040202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44430"/>
          </a:xfrm>
          <a:prstGeom prst="rect">
            <a:avLst/>
          </a:prstGeom>
        </p:spPr>
      </p:pic>
      <p:cxnSp>
        <p:nvCxnSpPr>
          <p:cNvPr id="15" name="Straight Connector 14"/>
          <p:cNvCxnSpPr/>
          <p:nvPr/>
        </p:nvCxnSpPr>
        <p:spPr>
          <a:xfrm flipV="1">
            <a:off x="178802" y="760653"/>
            <a:ext cx="11592784" cy="29275"/>
          </a:xfrm>
          <a:prstGeom prst="line">
            <a:avLst/>
          </a:prstGeom>
        </p:spPr>
        <p:style>
          <a:lnRef idx="1">
            <a:schemeClr val="dk1"/>
          </a:lnRef>
          <a:fillRef idx="0">
            <a:schemeClr val="dk1"/>
          </a:fillRef>
          <a:effectRef idx="0">
            <a:schemeClr val="dk1"/>
          </a:effectRef>
          <a:fontRef idx="minor">
            <a:schemeClr val="tx1"/>
          </a:fontRef>
        </p:style>
      </p:cxnSp>
      <p:sp>
        <p:nvSpPr>
          <p:cNvPr id="4" name="TextBox 3"/>
          <p:cNvSpPr txBox="1"/>
          <p:nvPr/>
        </p:nvSpPr>
        <p:spPr>
          <a:xfrm>
            <a:off x="178802" y="328263"/>
            <a:ext cx="2702943" cy="461665"/>
          </a:xfrm>
          <a:prstGeom prst="rect">
            <a:avLst/>
          </a:prstGeom>
          <a:noFill/>
        </p:spPr>
        <p:txBody>
          <a:bodyPr wrap="square" rtlCol="0">
            <a:spAutoFit/>
          </a:bodyPr>
          <a:lstStyle/>
          <a:p>
            <a:r>
              <a:rPr lang="en-US" sz="2400" b="1" dirty="0"/>
              <a:t>Related Works</a:t>
            </a:r>
          </a:p>
        </p:txBody>
      </p:sp>
      <p:sp>
        <p:nvSpPr>
          <p:cNvPr id="2" name="TextBox 1"/>
          <p:cNvSpPr txBox="1"/>
          <p:nvPr/>
        </p:nvSpPr>
        <p:spPr>
          <a:xfrm>
            <a:off x="178802" y="862524"/>
            <a:ext cx="11592784" cy="4554220"/>
          </a:xfrm>
          <a:prstGeom prst="rect">
            <a:avLst/>
          </a:prstGeom>
          <a:noFill/>
        </p:spPr>
        <p:txBody>
          <a:bodyPr wrap="square" rtlCol="0">
            <a:spAutoFit/>
          </a:bodyPr>
          <a:lstStyle/>
          <a:p>
            <a:endParaRPr lang="en-US" dirty="0"/>
          </a:p>
          <a:p>
            <a:r>
              <a:rPr lang="en-US" altLang="en-US" sz="2000" b="1" dirty="0"/>
              <a:t>4. HomeCourt (Basketball Focused)</a:t>
            </a:r>
          </a:p>
          <a:p>
            <a:r>
              <a:rPr lang="en-US" altLang="en-US" dirty="0"/>
              <a:t>Objectives:</a:t>
            </a:r>
          </a:p>
          <a:p>
            <a:r>
              <a:rPr lang="en-US" altLang="en-US" dirty="0"/>
              <a:t>Use AI to analyze basketball training sessions and provide performance feedback.</a:t>
            </a:r>
          </a:p>
          <a:p>
            <a:r>
              <a:rPr lang="en-US" altLang="en-US" dirty="0"/>
              <a:t>Track stats like shooting accuracy, speed, and positioning.</a:t>
            </a:r>
          </a:p>
          <a:p>
            <a:r>
              <a:rPr lang="en-US" altLang="en-US" dirty="0"/>
              <a:t>Development Tools:</a:t>
            </a:r>
          </a:p>
          <a:p>
            <a:pPr marL="285750" indent="-285750">
              <a:buFont typeface="Arial" panose="020B0604020202020204" pitchFamily="34" charset="0"/>
              <a:buChar char="•"/>
            </a:pPr>
            <a:r>
              <a:rPr lang="en-US" altLang="en-US" dirty="0"/>
              <a:t>AI Frameworks: TensorFlow and PyTorch for motion detection.</a:t>
            </a:r>
          </a:p>
          <a:p>
            <a:pPr marL="285750" indent="-285750">
              <a:buFont typeface="Arial" panose="020B0604020202020204" pitchFamily="34" charset="0"/>
              <a:buChar char="•"/>
            </a:pPr>
            <a:r>
              <a:rPr lang="en-US" altLang="en-US" dirty="0"/>
              <a:t>Video Processing: OpenCV.</a:t>
            </a:r>
          </a:p>
          <a:p>
            <a:pPr marL="285750" indent="-285750">
              <a:buFont typeface="Arial" panose="020B0604020202020204" pitchFamily="34" charset="0"/>
              <a:buChar char="•"/>
            </a:pPr>
            <a:r>
              <a:rPr lang="en-US" altLang="en-US" dirty="0"/>
              <a:t>Cloud Infrastructure: Google Cloud for real-time processing.</a:t>
            </a:r>
          </a:p>
          <a:p>
            <a:r>
              <a:rPr lang="en-US" altLang="en-US" dirty="0"/>
              <a:t>Advantages:</a:t>
            </a:r>
          </a:p>
          <a:p>
            <a:pPr marL="285750" indent="-285750">
              <a:buFont typeface="Arial" panose="020B0604020202020204" pitchFamily="34" charset="0"/>
              <a:buChar char="•"/>
            </a:pPr>
            <a:r>
              <a:rPr lang="en-US" altLang="en-US" dirty="0"/>
              <a:t>Highly specialized for basketball players.</a:t>
            </a:r>
          </a:p>
          <a:p>
            <a:pPr marL="285750" indent="-285750">
              <a:buFont typeface="Arial" panose="020B0604020202020204" pitchFamily="34" charset="0"/>
              <a:buChar char="•"/>
            </a:pPr>
            <a:r>
              <a:rPr lang="en-US" altLang="en-US" dirty="0"/>
              <a:t>Real-time AI-based performance analysis.</a:t>
            </a:r>
          </a:p>
          <a:p>
            <a:r>
              <a:rPr lang="en-US" altLang="en-US" dirty="0"/>
              <a:t>Disadvantages:</a:t>
            </a:r>
          </a:p>
          <a:p>
            <a:pPr marL="285750" indent="-285750">
              <a:buFont typeface="Arial" panose="020B0604020202020204" pitchFamily="34" charset="0"/>
              <a:buChar char="•"/>
            </a:pPr>
            <a:r>
              <a:rPr lang="en-US" altLang="en-US" dirty="0"/>
              <a:t>Restricted to basketball; not suitable for other sports.</a:t>
            </a:r>
          </a:p>
          <a:p>
            <a:pPr marL="285750" indent="-285750">
              <a:buFont typeface="Arial" panose="020B0604020202020204" pitchFamily="34" charset="0"/>
              <a:buChar char="•"/>
            </a:pPr>
            <a:r>
              <a:rPr lang="en-US" altLang="en-US" dirty="0"/>
              <a:t>Requires high-quality cameras for accurate analysis.</a:t>
            </a:r>
          </a:p>
          <a:p>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7162800"/>
          </a:xfrm>
          <a:prstGeom prst="rect">
            <a:avLst/>
          </a:prstGeom>
        </p:spPr>
      </p:pic>
      <p:cxnSp>
        <p:nvCxnSpPr>
          <p:cNvPr id="15" name="Straight Connector 14"/>
          <p:cNvCxnSpPr/>
          <p:nvPr/>
        </p:nvCxnSpPr>
        <p:spPr>
          <a:xfrm flipV="1">
            <a:off x="178802" y="760653"/>
            <a:ext cx="11592784" cy="29275"/>
          </a:xfrm>
          <a:prstGeom prst="line">
            <a:avLst/>
          </a:prstGeom>
        </p:spPr>
        <p:style>
          <a:lnRef idx="1">
            <a:schemeClr val="dk1"/>
          </a:lnRef>
          <a:fillRef idx="0">
            <a:schemeClr val="dk1"/>
          </a:fillRef>
          <a:effectRef idx="0">
            <a:schemeClr val="dk1"/>
          </a:effectRef>
          <a:fontRef idx="minor">
            <a:schemeClr val="tx1"/>
          </a:fontRef>
        </p:style>
      </p:cxnSp>
      <p:sp>
        <p:nvSpPr>
          <p:cNvPr id="4" name="TextBox 3"/>
          <p:cNvSpPr txBox="1"/>
          <p:nvPr/>
        </p:nvSpPr>
        <p:spPr>
          <a:xfrm>
            <a:off x="178802" y="298988"/>
            <a:ext cx="2702943" cy="461665"/>
          </a:xfrm>
          <a:prstGeom prst="rect">
            <a:avLst/>
          </a:prstGeom>
          <a:noFill/>
        </p:spPr>
        <p:txBody>
          <a:bodyPr wrap="square" rtlCol="0">
            <a:spAutoFit/>
          </a:bodyPr>
          <a:lstStyle/>
          <a:p>
            <a:r>
              <a:rPr lang="en-US" sz="2400" b="1" dirty="0"/>
              <a:t>Proposed System</a:t>
            </a:r>
          </a:p>
        </p:txBody>
      </p:sp>
      <p:sp>
        <p:nvSpPr>
          <p:cNvPr id="5" name="TextBox 4"/>
          <p:cNvSpPr txBox="1"/>
          <p:nvPr/>
        </p:nvSpPr>
        <p:spPr>
          <a:xfrm>
            <a:off x="791570" y="1086154"/>
            <a:ext cx="10781731" cy="5631180"/>
          </a:xfrm>
          <a:prstGeom prst="rect">
            <a:avLst/>
          </a:prstGeom>
          <a:noFill/>
        </p:spPr>
        <p:txBody>
          <a:bodyPr wrap="square" rtlCol="0">
            <a:spAutoFit/>
          </a:bodyPr>
          <a:lstStyle/>
          <a:p>
            <a:pPr marL="285750" indent="-285750">
              <a:buFont typeface="Wingdings" panose="05000000000000000000" pitchFamily="2" charset="2"/>
              <a:buChar char="v"/>
            </a:pPr>
            <a:r>
              <a:rPr lang="en-US" b="1" dirty="0"/>
              <a:t>Objectives:</a:t>
            </a:r>
          </a:p>
          <a:p>
            <a:pPr marL="742950" lvl="1" indent="-285750">
              <a:buFont typeface="Arial" panose="020B0604020202020204" pitchFamily="34" charset="0"/>
              <a:buChar char="•"/>
            </a:pPr>
            <a:r>
              <a:rPr lang="en-US" altLang="en-US" dirty="0"/>
              <a:t>Empower Athletes:</a:t>
            </a:r>
          </a:p>
          <a:p>
            <a:pPr marL="742950" lvl="1" indent="-285750">
              <a:buFont typeface="Arial" panose="020B0604020202020204" pitchFamily="34" charset="0"/>
              <a:buChar char="•"/>
            </a:pPr>
            <a:r>
              <a:rPr lang="en-US" altLang="en-US" dirty="0"/>
              <a:t>Provide a platform where athletes can easily showcase their talent and abilities to scouts and coaches without the need for costly and overcrowded tryouts.</a:t>
            </a:r>
          </a:p>
          <a:p>
            <a:pPr marL="742950" lvl="1" indent="-285750">
              <a:buFont typeface="Arial" panose="020B0604020202020204" pitchFamily="34" charset="0"/>
              <a:buChar char="•"/>
            </a:pPr>
            <a:endParaRPr lang="en-US" altLang="en-US" dirty="0"/>
          </a:p>
          <a:p>
            <a:pPr marL="742950" lvl="1" indent="-285750">
              <a:buFont typeface="Arial" panose="020B0604020202020204" pitchFamily="34" charset="0"/>
              <a:buChar char="•"/>
            </a:pPr>
            <a:r>
              <a:rPr lang="en-US" altLang="en-US" dirty="0"/>
              <a:t>Leverage AI for Talent Evaluation:</a:t>
            </a:r>
          </a:p>
          <a:p>
            <a:pPr marL="742950" lvl="1" indent="-285750">
              <a:buFont typeface="Arial" panose="020B0604020202020204" pitchFamily="34" charset="0"/>
              <a:buChar char="•"/>
            </a:pPr>
            <a:r>
              <a:rPr lang="en-US" altLang="en-US" dirty="0"/>
              <a:t>Utilize advanced AI algorithms to objectively analyze athlete performances, eliminating human bias and enhancing accuracy in talent identification.</a:t>
            </a:r>
          </a:p>
          <a:p>
            <a:pPr marL="742950" lvl="1" indent="-285750">
              <a:buFont typeface="Arial" panose="020B0604020202020204" pitchFamily="34" charset="0"/>
              <a:buChar char="•"/>
            </a:pPr>
            <a:endParaRPr lang="en-US" altLang="en-US" dirty="0"/>
          </a:p>
          <a:p>
            <a:pPr marL="742950" lvl="1" indent="-285750">
              <a:buFont typeface="Arial" panose="020B0604020202020204" pitchFamily="34" charset="0"/>
              <a:buChar char="•"/>
            </a:pPr>
            <a:r>
              <a:rPr lang="en-US" altLang="en-US" dirty="0"/>
              <a:t>Promote Inclusivity:</a:t>
            </a:r>
          </a:p>
          <a:p>
            <a:pPr marL="742950" lvl="1" indent="-285750">
              <a:buFont typeface="Arial" panose="020B0604020202020204" pitchFamily="34" charset="0"/>
              <a:buChar char="•"/>
            </a:pPr>
            <a:r>
              <a:rPr lang="en-US" altLang="en-US" dirty="0"/>
              <a:t>Support athletes across multiple sports, particularly focusing on the Arabian community, while ensuring the system is accessible to both technical and non-technical users.</a:t>
            </a:r>
          </a:p>
          <a:p>
            <a:pPr marL="742950" lvl="1" indent="-285750">
              <a:buFont typeface="Arial" panose="020B0604020202020204" pitchFamily="34" charset="0"/>
              <a:buChar char="•"/>
            </a:pPr>
            <a:endParaRPr lang="en-US" altLang="en-US" dirty="0"/>
          </a:p>
          <a:p>
            <a:pPr marL="742950" lvl="1" indent="-285750">
              <a:buFont typeface="Arial" panose="020B0604020202020204" pitchFamily="34" charset="0"/>
              <a:buChar char="•"/>
            </a:pPr>
            <a:r>
              <a:rPr lang="en-US" altLang="en-US" dirty="0"/>
              <a:t>Reduce Barriers:</a:t>
            </a:r>
          </a:p>
          <a:p>
            <a:pPr marL="742950" lvl="1" indent="-285750">
              <a:buFont typeface="Arial" panose="020B0604020202020204" pitchFamily="34" charset="0"/>
              <a:buChar char="•"/>
            </a:pPr>
            <a:r>
              <a:rPr lang="en-US" altLang="en-US" dirty="0"/>
              <a:t>Create a free, user-friendly application that eliminates financial, geographical, and technical barriers for athletes, allowing greater participation from underprivileged areas.</a:t>
            </a:r>
          </a:p>
          <a:p>
            <a:pPr marL="742950" lvl="1" indent="-285750">
              <a:buFont typeface="Arial" panose="020B0604020202020204" pitchFamily="34" charset="0"/>
              <a:buChar char="•"/>
            </a:pPr>
            <a:endParaRPr lang="en-US" altLang="en-US" dirty="0"/>
          </a:p>
          <a:p>
            <a:pPr marL="742950" lvl="1" indent="-285750">
              <a:buFont typeface="Arial" panose="020B0604020202020204" pitchFamily="34" charset="0"/>
              <a:buChar char="•"/>
            </a:pPr>
            <a:r>
              <a:rPr lang="en-US" altLang="en-US" dirty="0"/>
              <a:t>Facilitate Athlete Development:</a:t>
            </a:r>
          </a:p>
          <a:p>
            <a:pPr marL="742950" lvl="1" indent="-285750">
              <a:buFont typeface="Arial" panose="020B0604020202020204" pitchFamily="34" charset="0"/>
              <a:buChar char="•"/>
            </a:pPr>
            <a:r>
              <a:rPr lang="en-US" altLang="en-US" dirty="0"/>
              <a:t>Provide tools for athletes to track their progress over time, receive professional insights, and identify areas for improvement.</a:t>
            </a:r>
          </a:p>
        </p:txBody>
      </p:sp>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10515600"/>
          </a:xfrm>
          <a:prstGeom prst="rect">
            <a:avLst/>
          </a:prstGeom>
        </p:spPr>
      </p:pic>
      <p:cxnSp>
        <p:nvCxnSpPr>
          <p:cNvPr id="15" name="Straight Connector 14"/>
          <p:cNvCxnSpPr/>
          <p:nvPr/>
        </p:nvCxnSpPr>
        <p:spPr>
          <a:xfrm flipV="1">
            <a:off x="178802" y="760653"/>
            <a:ext cx="11592784" cy="29275"/>
          </a:xfrm>
          <a:prstGeom prst="line">
            <a:avLst/>
          </a:prstGeom>
        </p:spPr>
        <p:style>
          <a:lnRef idx="1">
            <a:schemeClr val="dk1"/>
          </a:lnRef>
          <a:fillRef idx="0">
            <a:schemeClr val="dk1"/>
          </a:fillRef>
          <a:effectRef idx="0">
            <a:schemeClr val="dk1"/>
          </a:effectRef>
          <a:fontRef idx="minor">
            <a:schemeClr val="tx1"/>
          </a:fontRef>
        </p:style>
      </p:cxnSp>
      <p:sp>
        <p:nvSpPr>
          <p:cNvPr id="4" name="TextBox 3"/>
          <p:cNvSpPr txBox="1"/>
          <p:nvPr/>
        </p:nvSpPr>
        <p:spPr>
          <a:xfrm>
            <a:off x="178802" y="298988"/>
            <a:ext cx="2702943" cy="461665"/>
          </a:xfrm>
          <a:prstGeom prst="rect">
            <a:avLst/>
          </a:prstGeom>
          <a:noFill/>
        </p:spPr>
        <p:txBody>
          <a:bodyPr wrap="square" rtlCol="0">
            <a:spAutoFit/>
          </a:bodyPr>
          <a:lstStyle/>
          <a:p>
            <a:r>
              <a:rPr lang="en-US" sz="2400" b="1" dirty="0"/>
              <a:t>Proposed System</a:t>
            </a:r>
          </a:p>
        </p:txBody>
      </p:sp>
      <p:sp>
        <p:nvSpPr>
          <p:cNvPr id="5" name="TextBox 4"/>
          <p:cNvSpPr txBox="1"/>
          <p:nvPr/>
        </p:nvSpPr>
        <p:spPr>
          <a:xfrm>
            <a:off x="791570" y="1086154"/>
            <a:ext cx="10781731" cy="8955405"/>
          </a:xfrm>
          <a:prstGeom prst="rect">
            <a:avLst/>
          </a:prstGeom>
          <a:noFill/>
        </p:spPr>
        <p:txBody>
          <a:bodyPr wrap="square" rtlCol="0">
            <a:spAutoFit/>
          </a:bodyPr>
          <a:lstStyle/>
          <a:p>
            <a:pPr marL="285750" indent="-285750">
              <a:buFont typeface="Wingdings" panose="05000000000000000000" pitchFamily="2" charset="2"/>
              <a:buChar char="v"/>
            </a:pPr>
            <a:r>
              <a:rPr lang="en-US" altLang="en-US" b="1" dirty="0"/>
              <a:t>System Functionalities</a:t>
            </a:r>
            <a:r>
              <a:rPr lang="en-US" b="1" dirty="0"/>
              <a:t>:</a:t>
            </a:r>
          </a:p>
          <a:p>
            <a:pPr marL="742950" lvl="1" indent="-285750">
              <a:buFont typeface="Arial" panose="020B0604020202020204" pitchFamily="34" charset="0"/>
              <a:buChar char="•"/>
            </a:pPr>
            <a:r>
              <a:rPr lang="en-US" altLang="en-US" dirty="0"/>
              <a:t>Video Upload and Sharing:</a:t>
            </a:r>
          </a:p>
          <a:p>
            <a:pPr lvl="1"/>
            <a:endParaRPr lang="en-US" altLang="en-US" dirty="0"/>
          </a:p>
          <a:p>
            <a:pPr marL="742950" lvl="1" indent="-285750">
              <a:buFont typeface="Arial" panose="020B0604020202020204" pitchFamily="34" charset="0"/>
              <a:buChar char="•"/>
            </a:pPr>
            <a:r>
              <a:rPr lang="en-US" altLang="en-US" dirty="0"/>
              <a:t>Athletes can upload videos showcasing their skills and performances directly through the app.</a:t>
            </a:r>
          </a:p>
          <a:p>
            <a:pPr marL="742950" lvl="1" indent="-285750">
              <a:buFont typeface="Arial" panose="020B0604020202020204" pitchFamily="34" charset="0"/>
              <a:buChar char="•"/>
            </a:pPr>
            <a:r>
              <a:rPr lang="en-US" altLang="en-US" dirty="0"/>
              <a:t>Videos are stored securely and made accessible to scouts and coaches.</a:t>
            </a:r>
          </a:p>
          <a:p>
            <a:pPr marL="742950" lvl="1" indent="-285750">
              <a:buFont typeface="Arial" panose="020B0604020202020204" pitchFamily="34" charset="0"/>
              <a:buChar char="•"/>
            </a:pPr>
            <a:r>
              <a:rPr lang="en-US" altLang="en-US" dirty="0"/>
              <a:t>AI-Based Performance Analysis:</a:t>
            </a:r>
          </a:p>
          <a:p>
            <a:pPr marL="742950" lvl="1" indent="-285750">
              <a:buFont typeface="Arial" panose="020B0604020202020204" pitchFamily="34" charset="0"/>
              <a:buChar char="•"/>
            </a:pPr>
            <a:endParaRPr lang="en-US" altLang="en-US" dirty="0"/>
          </a:p>
          <a:p>
            <a:pPr marL="742950" lvl="1" indent="-285750">
              <a:buFont typeface="Arial" panose="020B0604020202020204" pitchFamily="34" charset="0"/>
              <a:buChar char="•"/>
            </a:pPr>
            <a:r>
              <a:rPr lang="en-US" altLang="en-US" dirty="0"/>
              <a:t>The app uses machine learning and deep learning algorithms to evaluate uploaded videos.</a:t>
            </a:r>
          </a:p>
          <a:p>
            <a:pPr marL="742950" lvl="1" indent="-285750">
              <a:buFont typeface="Arial" panose="020B0604020202020204" pitchFamily="34" charset="0"/>
              <a:buChar char="•"/>
            </a:pPr>
            <a:r>
              <a:rPr lang="en-US" altLang="en-US" dirty="0"/>
              <a:t>Provides detailed feedback on technique, performance metrics, and areas for improvement.</a:t>
            </a:r>
          </a:p>
          <a:p>
            <a:pPr marL="742950" lvl="1" indent="-285750">
              <a:buFont typeface="Arial" panose="020B0604020202020204" pitchFamily="34" charset="0"/>
              <a:buChar char="•"/>
            </a:pPr>
            <a:r>
              <a:rPr lang="en-US" altLang="en-US" dirty="0"/>
              <a:t>Progress Tracking:</a:t>
            </a:r>
          </a:p>
          <a:p>
            <a:pPr marL="742950" lvl="1" indent="-285750">
              <a:buFont typeface="Arial" panose="020B0604020202020204" pitchFamily="34" charset="0"/>
              <a:buChar char="•"/>
            </a:pPr>
            <a:endParaRPr lang="en-US" altLang="en-US" dirty="0"/>
          </a:p>
          <a:p>
            <a:pPr marL="742950" lvl="1" indent="-285750">
              <a:buFont typeface="Arial" panose="020B0604020202020204" pitchFamily="34" charset="0"/>
              <a:buChar char="•"/>
            </a:pPr>
            <a:r>
              <a:rPr lang="en-US" altLang="en-US" dirty="0"/>
              <a:t>Allows athletes to monitor their skill development over time using data visualizations and historical records.</a:t>
            </a:r>
          </a:p>
          <a:p>
            <a:pPr marL="742950" lvl="1" indent="-285750">
              <a:buFont typeface="Arial" panose="020B0604020202020204" pitchFamily="34" charset="0"/>
              <a:buChar char="•"/>
            </a:pPr>
            <a:r>
              <a:rPr lang="en-US" altLang="en-US" dirty="0"/>
              <a:t>Highlights achievements and tracks improvements to motivate athletes.</a:t>
            </a:r>
          </a:p>
          <a:p>
            <a:pPr marL="742950" lvl="1" indent="-285750">
              <a:buFont typeface="Arial" panose="020B0604020202020204" pitchFamily="34" charset="0"/>
              <a:buChar char="•"/>
            </a:pPr>
            <a:r>
              <a:rPr lang="en-US" altLang="en-US" dirty="0"/>
              <a:t>Multi-Sport Support:</a:t>
            </a:r>
          </a:p>
          <a:p>
            <a:pPr marL="742950" lvl="1" indent="-285750">
              <a:buFont typeface="Arial" panose="020B0604020202020204" pitchFamily="34" charset="0"/>
              <a:buChar char="•"/>
            </a:pPr>
            <a:endParaRPr lang="en-US" altLang="en-US" dirty="0"/>
          </a:p>
          <a:p>
            <a:pPr marL="742950" lvl="1" indent="-285750">
              <a:buFont typeface="Arial" panose="020B0604020202020204" pitchFamily="34" charset="0"/>
              <a:buChar char="•"/>
            </a:pPr>
            <a:r>
              <a:rPr lang="en-US" altLang="en-US" dirty="0"/>
              <a:t>Covers various sports, ensuring inclusivity for athletes from different disciplines.</a:t>
            </a:r>
          </a:p>
          <a:p>
            <a:pPr marL="742950" lvl="1" indent="-285750">
              <a:buFont typeface="Arial" panose="020B0604020202020204" pitchFamily="34" charset="0"/>
              <a:buChar char="•"/>
            </a:pPr>
            <a:r>
              <a:rPr lang="en-US" altLang="en-US" dirty="0"/>
              <a:t>Collaborative Insights:</a:t>
            </a:r>
          </a:p>
          <a:p>
            <a:pPr marL="742950" lvl="1" indent="-285750">
              <a:buFont typeface="Arial" panose="020B0604020202020204" pitchFamily="34" charset="0"/>
              <a:buChar char="•"/>
            </a:pPr>
            <a:endParaRPr lang="en-US" altLang="en-US" dirty="0"/>
          </a:p>
          <a:p>
            <a:pPr marL="742950" lvl="1" indent="-285750">
              <a:buFont typeface="Arial" panose="020B0604020202020204" pitchFamily="34" charset="0"/>
              <a:buChar char="•"/>
            </a:pPr>
            <a:r>
              <a:rPr lang="en-US" altLang="en-US" dirty="0"/>
              <a:t>Enables professional coaches and athletes to provide personalized feedback on submitted videos.</a:t>
            </a:r>
          </a:p>
          <a:p>
            <a:pPr marL="742950" lvl="1" indent="-285750">
              <a:buFont typeface="Arial" panose="020B0604020202020204" pitchFamily="34" charset="0"/>
              <a:buChar char="•"/>
            </a:pPr>
            <a:r>
              <a:rPr lang="en-US" altLang="en-US" dirty="0"/>
              <a:t>User-Friendly Design:</a:t>
            </a:r>
          </a:p>
          <a:p>
            <a:pPr marL="742950" lvl="1" indent="-285750">
              <a:buFont typeface="Arial" panose="020B0604020202020204" pitchFamily="34" charset="0"/>
              <a:buChar char="•"/>
            </a:pPr>
            <a:endParaRPr lang="en-US" altLang="en-US" dirty="0"/>
          </a:p>
          <a:p>
            <a:pPr marL="742950" lvl="1" indent="-285750">
              <a:buFont typeface="Arial" panose="020B0604020202020204" pitchFamily="34" charset="0"/>
              <a:buChar char="•"/>
            </a:pPr>
            <a:r>
              <a:rPr lang="en-US" altLang="en-US" dirty="0"/>
              <a:t>Designed for both technical and non-technical users, ensuring ease of use for athletes of all backgrounds.</a:t>
            </a:r>
          </a:p>
          <a:p>
            <a:pPr marL="742950" lvl="1" indent="-285750">
              <a:buFont typeface="Arial" panose="020B0604020202020204" pitchFamily="34" charset="0"/>
              <a:buChar char="•"/>
            </a:pPr>
            <a:r>
              <a:rPr lang="en-US" altLang="en-US" dirty="0"/>
              <a:t>Supports Arabic and other languages for regional accessibility.</a:t>
            </a:r>
          </a:p>
          <a:p>
            <a:pPr marL="742950" lvl="1" indent="-285750">
              <a:buFont typeface="Arial" panose="020B0604020202020204" pitchFamily="34" charset="0"/>
              <a:buChar char="•"/>
            </a:pPr>
            <a:r>
              <a:rPr lang="en-US" altLang="en-US" dirty="0"/>
              <a:t>Community Integration:</a:t>
            </a:r>
          </a:p>
          <a:p>
            <a:pPr marL="742950" lvl="1" indent="-285750">
              <a:buFont typeface="Arial" panose="020B0604020202020204" pitchFamily="34" charset="0"/>
              <a:buChar char="•"/>
            </a:pPr>
            <a:endParaRPr lang="en-US" altLang="en-US" dirty="0"/>
          </a:p>
          <a:p>
            <a:pPr marL="742950" lvl="1" indent="-285750">
              <a:buFont typeface="Arial" panose="020B0604020202020204" pitchFamily="34" charset="0"/>
              <a:buChar char="•"/>
            </a:pPr>
            <a:r>
              <a:rPr lang="en-US" altLang="en-US" dirty="0"/>
              <a:t>A social aspect where athletes can connect with peers, coaches, and scouts.</a:t>
            </a:r>
          </a:p>
          <a:p>
            <a:pPr marL="742950" lvl="1" indent="-285750">
              <a:buFont typeface="Arial" panose="020B0604020202020204" pitchFamily="34" charset="0"/>
              <a:buChar char="•"/>
            </a:pPr>
            <a:r>
              <a:rPr lang="en-US" altLang="en-US" dirty="0"/>
              <a:t>Allows scouts to easily search for talent within their required parameters.</a:t>
            </a:r>
          </a:p>
          <a:p>
            <a:pPr marL="742950" lvl="1" indent="-285750">
              <a:buFont typeface="Arial" panose="020B0604020202020204" pitchFamily="34" charset="0"/>
              <a:buChar char="•"/>
            </a:pPr>
            <a:r>
              <a:rPr lang="en-US" altLang="en-US" dirty="0"/>
              <a:t>Free and Accessible Platform:</a:t>
            </a:r>
          </a:p>
          <a:p>
            <a:pPr marL="742950" lvl="1" indent="-285750">
              <a:buFont typeface="Arial" panose="020B0604020202020204" pitchFamily="34" charset="0"/>
              <a:buChar char="•"/>
            </a:pPr>
            <a:endParaRPr lang="en-US" altLang="en-US" dirty="0"/>
          </a:p>
          <a:p>
            <a:pPr marL="742950" lvl="1" indent="-285750">
              <a:buFont typeface="Arial" panose="020B0604020202020204" pitchFamily="34" charset="0"/>
              <a:buChar char="•"/>
            </a:pPr>
            <a:r>
              <a:rPr lang="en-US" altLang="en-US" dirty="0"/>
              <a:t>Available on all major platforms (iOS, Android, and Web).</a:t>
            </a:r>
          </a:p>
          <a:p>
            <a:pPr marL="742950" lvl="1" indent="-285750">
              <a:buFont typeface="Arial" panose="020B0604020202020204" pitchFamily="34" charset="0"/>
              <a:buChar char="•"/>
            </a:pPr>
            <a:r>
              <a:rPr lang="en-US" altLang="en-US" dirty="0"/>
              <a:t>No subscription or hidden fees, making it accessible to all athletes.</a:t>
            </a:r>
          </a:p>
        </p:txBody>
      </p:sp>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9614535"/>
          </a:xfrm>
          <a:prstGeom prst="rect">
            <a:avLst/>
          </a:prstGeom>
        </p:spPr>
      </p:pic>
      <p:cxnSp>
        <p:nvCxnSpPr>
          <p:cNvPr id="15" name="Straight Connector 14"/>
          <p:cNvCxnSpPr/>
          <p:nvPr/>
        </p:nvCxnSpPr>
        <p:spPr>
          <a:xfrm flipV="1">
            <a:off x="178802" y="760653"/>
            <a:ext cx="11592784" cy="29275"/>
          </a:xfrm>
          <a:prstGeom prst="line">
            <a:avLst/>
          </a:prstGeom>
        </p:spPr>
        <p:style>
          <a:lnRef idx="1">
            <a:schemeClr val="dk1"/>
          </a:lnRef>
          <a:fillRef idx="0">
            <a:schemeClr val="dk1"/>
          </a:fillRef>
          <a:effectRef idx="0">
            <a:schemeClr val="dk1"/>
          </a:effectRef>
          <a:fontRef idx="minor">
            <a:schemeClr val="tx1"/>
          </a:fontRef>
        </p:style>
      </p:cxnSp>
      <p:sp>
        <p:nvSpPr>
          <p:cNvPr id="4" name="TextBox 3"/>
          <p:cNvSpPr txBox="1"/>
          <p:nvPr/>
        </p:nvSpPr>
        <p:spPr>
          <a:xfrm>
            <a:off x="178802" y="298988"/>
            <a:ext cx="2702943" cy="461665"/>
          </a:xfrm>
          <a:prstGeom prst="rect">
            <a:avLst/>
          </a:prstGeom>
          <a:noFill/>
        </p:spPr>
        <p:txBody>
          <a:bodyPr wrap="square" rtlCol="0">
            <a:spAutoFit/>
          </a:bodyPr>
          <a:lstStyle/>
          <a:p>
            <a:r>
              <a:rPr lang="en-US" sz="2400" b="1" dirty="0"/>
              <a:t>Proposed System</a:t>
            </a:r>
          </a:p>
        </p:txBody>
      </p:sp>
      <p:sp>
        <p:nvSpPr>
          <p:cNvPr id="5" name="TextBox 4"/>
          <p:cNvSpPr txBox="1"/>
          <p:nvPr/>
        </p:nvSpPr>
        <p:spPr>
          <a:xfrm>
            <a:off x="791570" y="1086154"/>
            <a:ext cx="10781731" cy="7847330"/>
          </a:xfrm>
          <a:prstGeom prst="rect">
            <a:avLst/>
          </a:prstGeom>
          <a:noFill/>
        </p:spPr>
        <p:txBody>
          <a:bodyPr wrap="square" rtlCol="0">
            <a:spAutoFit/>
          </a:bodyPr>
          <a:lstStyle/>
          <a:p>
            <a:pPr marL="285750" indent="-285750">
              <a:buFont typeface="Wingdings" panose="05000000000000000000" pitchFamily="2" charset="2"/>
              <a:buChar char="v"/>
            </a:pPr>
            <a:r>
              <a:rPr lang="en-US" altLang="en-US" b="1" dirty="0"/>
              <a:t>Advantages </a:t>
            </a:r>
            <a:r>
              <a:rPr lang="en-US" b="1" dirty="0"/>
              <a:t>:</a:t>
            </a:r>
          </a:p>
          <a:p>
            <a:pPr marL="742950" lvl="1" indent="-285750">
              <a:buFont typeface="Arial" panose="020B0604020202020204" pitchFamily="34" charset="0"/>
              <a:buChar char="•"/>
            </a:pPr>
            <a:r>
              <a:rPr lang="en-US" altLang="en-US" dirty="0"/>
              <a:t>Accessibility:</a:t>
            </a:r>
          </a:p>
          <a:p>
            <a:pPr marL="742950" lvl="1" indent="-285750">
              <a:buFont typeface="Arial" panose="020B0604020202020204" pitchFamily="34" charset="0"/>
              <a:buChar char="•"/>
            </a:pPr>
            <a:endParaRPr lang="en-US" altLang="en-US" dirty="0"/>
          </a:p>
          <a:p>
            <a:pPr marL="742950" lvl="1" indent="-285750">
              <a:buFont typeface="Arial" panose="020B0604020202020204" pitchFamily="34" charset="0"/>
              <a:buChar char="•"/>
            </a:pPr>
            <a:r>
              <a:rPr lang="en-US" altLang="en-US" dirty="0"/>
              <a:t>Free for all users, removing financial barriers for young athletes.</a:t>
            </a:r>
          </a:p>
          <a:p>
            <a:pPr marL="742950" lvl="1" indent="-285750">
              <a:buFont typeface="Arial" panose="020B0604020202020204" pitchFamily="34" charset="0"/>
              <a:buChar char="•"/>
            </a:pPr>
            <a:r>
              <a:rPr lang="en-US" altLang="en-US" dirty="0"/>
              <a:t>Available on multiple platforms, ensuring usability for a wide audience.</a:t>
            </a:r>
          </a:p>
          <a:p>
            <a:pPr marL="742950" lvl="1" indent="-285750">
              <a:buFont typeface="Arial" panose="020B0604020202020204" pitchFamily="34" charset="0"/>
              <a:buChar char="•"/>
            </a:pPr>
            <a:r>
              <a:rPr lang="en-US" altLang="en-US" dirty="0"/>
              <a:t>Inclusivity:</a:t>
            </a:r>
          </a:p>
          <a:p>
            <a:pPr marL="742950" lvl="1" indent="-285750">
              <a:buFont typeface="Arial" panose="020B0604020202020204" pitchFamily="34" charset="0"/>
              <a:buChar char="•"/>
            </a:pPr>
            <a:endParaRPr lang="en-US" altLang="en-US" dirty="0"/>
          </a:p>
          <a:p>
            <a:pPr marL="742950" lvl="1" indent="-285750">
              <a:buFont typeface="Arial" panose="020B0604020202020204" pitchFamily="34" charset="0"/>
              <a:buChar char="•"/>
            </a:pPr>
            <a:r>
              <a:rPr lang="en-US" altLang="en-US" dirty="0"/>
              <a:t>Supports athletes from all sports and communities, especially focusing on the underserved Arabian region.</a:t>
            </a:r>
          </a:p>
          <a:p>
            <a:pPr marL="742950" lvl="1" indent="-285750">
              <a:buFont typeface="Arial" panose="020B0604020202020204" pitchFamily="34" charset="0"/>
              <a:buChar char="•"/>
            </a:pPr>
            <a:r>
              <a:rPr lang="en-US" altLang="en-US" dirty="0"/>
              <a:t>Designed to accommodate both technical and non-technical users.</a:t>
            </a:r>
          </a:p>
          <a:p>
            <a:pPr marL="742950" lvl="1" indent="-285750">
              <a:buFont typeface="Arial" panose="020B0604020202020204" pitchFamily="34" charset="0"/>
              <a:buChar char="•"/>
            </a:pPr>
            <a:r>
              <a:rPr lang="en-US" altLang="en-US" dirty="0"/>
              <a:t>Efficiency:</a:t>
            </a:r>
          </a:p>
          <a:p>
            <a:pPr marL="742950" lvl="1" indent="-285750">
              <a:buFont typeface="Arial" panose="020B0604020202020204" pitchFamily="34" charset="0"/>
              <a:buChar char="•"/>
            </a:pPr>
            <a:endParaRPr lang="en-US" altLang="en-US" dirty="0"/>
          </a:p>
          <a:p>
            <a:pPr marL="742950" lvl="1" indent="-285750">
              <a:buFont typeface="Arial" panose="020B0604020202020204" pitchFamily="34" charset="0"/>
              <a:buChar char="•"/>
            </a:pPr>
            <a:r>
              <a:rPr lang="en-US" altLang="en-US" dirty="0"/>
              <a:t>Eliminates the need for physical tryouts, saving time and resources for athletes and scouts.</a:t>
            </a:r>
          </a:p>
          <a:p>
            <a:pPr marL="742950" lvl="1" indent="-285750">
              <a:buFont typeface="Arial" panose="020B0604020202020204" pitchFamily="34" charset="0"/>
              <a:buChar char="•"/>
            </a:pPr>
            <a:r>
              <a:rPr lang="en-US" altLang="en-US" dirty="0"/>
              <a:t>AI-based analysis provides faster and more accurate evaluations than traditional methods.</a:t>
            </a:r>
          </a:p>
          <a:p>
            <a:pPr marL="742950" lvl="1" indent="-285750">
              <a:buFont typeface="Arial" panose="020B0604020202020204" pitchFamily="34" charset="0"/>
              <a:buChar char="•"/>
            </a:pPr>
            <a:r>
              <a:rPr lang="en-US" altLang="en-US" dirty="0"/>
              <a:t>Objectivity:</a:t>
            </a:r>
          </a:p>
          <a:p>
            <a:pPr marL="742950" lvl="1" indent="-285750">
              <a:buFont typeface="Arial" panose="020B0604020202020204" pitchFamily="34" charset="0"/>
              <a:buChar char="•"/>
            </a:pPr>
            <a:endParaRPr lang="en-US" altLang="en-US" dirty="0"/>
          </a:p>
          <a:p>
            <a:pPr marL="742950" lvl="1" indent="-285750">
              <a:buFont typeface="Arial" panose="020B0604020202020204" pitchFamily="34" charset="0"/>
              <a:buChar char="•"/>
            </a:pPr>
            <a:r>
              <a:rPr lang="en-US" altLang="en-US" dirty="0"/>
              <a:t>AI removes human biases in the talent evaluation process, ensuring fair and data-driven assessments.</a:t>
            </a:r>
          </a:p>
          <a:p>
            <a:pPr marL="742950" lvl="1" indent="-285750">
              <a:buFont typeface="Arial" panose="020B0604020202020204" pitchFamily="34" charset="0"/>
              <a:buChar char="•"/>
            </a:pPr>
            <a:r>
              <a:rPr lang="en-US" altLang="en-US" dirty="0"/>
              <a:t>Development-Oriented:</a:t>
            </a:r>
          </a:p>
          <a:p>
            <a:pPr marL="742950" lvl="1" indent="-285750">
              <a:buFont typeface="Arial" panose="020B0604020202020204" pitchFamily="34" charset="0"/>
              <a:buChar char="•"/>
            </a:pPr>
            <a:endParaRPr lang="en-US" altLang="en-US" dirty="0"/>
          </a:p>
          <a:p>
            <a:pPr marL="742950" lvl="1" indent="-285750">
              <a:buFont typeface="Arial" panose="020B0604020202020204" pitchFamily="34" charset="0"/>
              <a:buChar char="•"/>
            </a:pPr>
            <a:r>
              <a:rPr lang="en-US" altLang="en-US" dirty="0"/>
              <a:t>Progress tracking and professional insights help athletes identify their strengths and weaknesses, motivating continuous improvement.</a:t>
            </a:r>
          </a:p>
          <a:p>
            <a:pPr marL="742950" lvl="1" indent="-285750">
              <a:buFont typeface="Arial" panose="020B0604020202020204" pitchFamily="34" charset="0"/>
              <a:buChar char="•"/>
            </a:pPr>
            <a:r>
              <a:rPr lang="en-US" altLang="en-US" dirty="0"/>
              <a:t>Scalable Solution:</a:t>
            </a:r>
          </a:p>
          <a:p>
            <a:pPr marL="742950" lvl="1" indent="-285750">
              <a:buFont typeface="Arial" panose="020B0604020202020204" pitchFamily="34" charset="0"/>
              <a:buChar char="•"/>
            </a:pPr>
            <a:endParaRPr lang="en-US" altLang="en-US" dirty="0"/>
          </a:p>
          <a:p>
            <a:pPr marL="742950" lvl="1" indent="-285750">
              <a:buFont typeface="Arial" panose="020B0604020202020204" pitchFamily="34" charset="0"/>
              <a:buChar char="•"/>
            </a:pPr>
            <a:r>
              <a:rPr lang="en-US" altLang="en-US" dirty="0"/>
              <a:t>Can expand to support new sports, regions, or features based on user demand.</a:t>
            </a:r>
          </a:p>
          <a:p>
            <a:pPr marL="742950" lvl="1" indent="-285750">
              <a:buFont typeface="Arial" panose="020B0604020202020204" pitchFamily="34" charset="0"/>
              <a:buChar char="•"/>
            </a:pPr>
            <a:r>
              <a:rPr lang="en-US" altLang="en-US" dirty="0"/>
              <a:t>Integrates seamlessly with modern technologies for future updates.</a:t>
            </a:r>
          </a:p>
          <a:p>
            <a:pPr marL="742950" lvl="1" indent="-285750">
              <a:buFont typeface="Arial" panose="020B0604020202020204" pitchFamily="34" charset="0"/>
              <a:buChar char="•"/>
            </a:pPr>
            <a:r>
              <a:rPr lang="en-US" altLang="en-US" dirty="0"/>
              <a:t>Community Impact:</a:t>
            </a:r>
          </a:p>
          <a:p>
            <a:pPr marL="742950" lvl="1" indent="-285750">
              <a:buFont typeface="Arial" panose="020B0604020202020204" pitchFamily="34" charset="0"/>
              <a:buChar char="•"/>
            </a:pPr>
            <a:endParaRPr lang="en-US" altLang="en-US" dirty="0"/>
          </a:p>
          <a:p>
            <a:pPr marL="742950" lvl="1" indent="-285750">
              <a:buFont typeface="Arial" panose="020B0604020202020204" pitchFamily="34" charset="0"/>
              <a:buChar char="•"/>
            </a:pPr>
            <a:r>
              <a:rPr lang="en-US" altLang="en-US" dirty="0"/>
              <a:t>Empowers young athletes, fostering a culture of opportunity and growth in sports.</a:t>
            </a:r>
          </a:p>
          <a:p>
            <a:pPr marL="742950" lvl="1" indent="-285750">
              <a:buFont typeface="Arial" panose="020B0604020202020204" pitchFamily="34" charset="0"/>
              <a:buChar char="•"/>
            </a:pPr>
            <a:r>
              <a:rPr lang="en-US" altLang="en-US" dirty="0"/>
              <a:t>Bridges the gap between raw talent and professional scouting opportunities.</a:t>
            </a:r>
          </a:p>
        </p:txBody>
      </p:sp>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44430"/>
          </a:xfrm>
          <a:prstGeom prst="rect">
            <a:avLst/>
          </a:prstGeom>
        </p:spPr>
      </p:pic>
      <p:cxnSp>
        <p:nvCxnSpPr>
          <p:cNvPr id="15" name="Straight Connector 14"/>
          <p:cNvCxnSpPr/>
          <p:nvPr/>
        </p:nvCxnSpPr>
        <p:spPr>
          <a:xfrm flipV="1">
            <a:off x="178802" y="760653"/>
            <a:ext cx="11592784" cy="29275"/>
          </a:xfrm>
          <a:prstGeom prst="line">
            <a:avLst/>
          </a:prstGeom>
        </p:spPr>
        <p:style>
          <a:lnRef idx="1">
            <a:schemeClr val="dk1"/>
          </a:lnRef>
          <a:fillRef idx="0">
            <a:schemeClr val="dk1"/>
          </a:fillRef>
          <a:effectRef idx="0">
            <a:schemeClr val="dk1"/>
          </a:effectRef>
          <a:fontRef idx="minor">
            <a:schemeClr val="tx1"/>
          </a:fontRef>
        </p:style>
      </p:cxnSp>
      <p:sp>
        <p:nvSpPr>
          <p:cNvPr id="4" name="TextBox 3"/>
          <p:cNvSpPr txBox="1"/>
          <p:nvPr/>
        </p:nvSpPr>
        <p:spPr>
          <a:xfrm>
            <a:off x="178802" y="328263"/>
            <a:ext cx="3603489" cy="461665"/>
          </a:xfrm>
          <a:prstGeom prst="rect">
            <a:avLst/>
          </a:prstGeom>
          <a:noFill/>
        </p:spPr>
        <p:txBody>
          <a:bodyPr wrap="square" rtlCol="0">
            <a:spAutoFit/>
          </a:bodyPr>
          <a:lstStyle/>
          <a:p>
            <a:r>
              <a:rPr lang="en-US" sz="2400" b="1" dirty="0"/>
              <a:t>System Architecture</a:t>
            </a:r>
          </a:p>
        </p:txBody>
      </p:sp>
      <p:pic>
        <p:nvPicPr>
          <p:cNvPr id="271" name="Picture 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a:xfrm>
            <a:off x="438785" y="1210945"/>
            <a:ext cx="10871200" cy="506412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7565390"/>
          </a:xfrm>
          <a:prstGeom prst="rect">
            <a:avLst/>
          </a:prstGeom>
        </p:spPr>
      </p:pic>
      <p:cxnSp>
        <p:nvCxnSpPr>
          <p:cNvPr id="15" name="Straight Connector 14"/>
          <p:cNvCxnSpPr/>
          <p:nvPr/>
        </p:nvCxnSpPr>
        <p:spPr>
          <a:xfrm flipV="1">
            <a:off x="178802" y="760653"/>
            <a:ext cx="11592784" cy="29275"/>
          </a:xfrm>
          <a:prstGeom prst="line">
            <a:avLst/>
          </a:prstGeom>
        </p:spPr>
        <p:style>
          <a:lnRef idx="1">
            <a:schemeClr val="dk1"/>
          </a:lnRef>
          <a:fillRef idx="0">
            <a:schemeClr val="dk1"/>
          </a:fillRef>
          <a:effectRef idx="0">
            <a:schemeClr val="dk1"/>
          </a:effectRef>
          <a:fontRef idx="minor">
            <a:schemeClr val="tx1"/>
          </a:fontRef>
        </p:style>
      </p:cxnSp>
      <p:sp>
        <p:nvSpPr>
          <p:cNvPr id="4" name="TextBox 3"/>
          <p:cNvSpPr txBox="1"/>
          <p:nvPr/>
        </p:nvSpPr>
        <p:spPr>
          <a:xfrm>
            <a:off x="178802" y="313625"/>
            <a:ext cx="3866729" cy="461665"/>
          </a:xfrm>
          <a:prstGeom prst="rect">
            <a:avLst/>
          </a:prstGeom>
          <a:noFill/>
        </p:spPr>
        <p:txBody>
          <a:bodyPr wrap="square" rtlCol="0">
            <a:spAutoFit/>
          </a:bodyPr>
          <a:lstStyle/>
          <a:p>
            <a:r>
              <a:rPr lang="en-US" sz="2400" b="1" dirty="0"/>
              <a:t>Software Process Model</a:t>
            </a:r>
          </a:p>
        </p:txBody>
      </p:sp>
      <p:sp>
        <p:nvSpPr>
          <p:cNvPr id="2" name="TextBox 1"/>
          <p:cNvSpPr txBox="1"/>
          <p:nvPr/>
        </p:nvSpPr>
        <p:spPr>
          <a:xfrm>
            <a:off x="471948" y="929148"/>
            <a:ext cx="11164529" cy="5631180"/>
          </a:xfrm>
          <a:prstGeom prst="rect">
            <a:avLst/>
          </a:prstGeom>
          <a:noFill/>
        </p:spPr>
        <p:txBody>
          <a:bodyPr wrap="square" rtlCol="0">
            <a:spAutoFit/>
          </a:bodyPr>
          <a:lstStyle/>
          <a:p>
            <a:r>
              <a:rPr lang="en-US" b="1" dirty="0"/>
              <a:t>Agile Model</a:t>
            </a:r>
          </a:p>
          <a:p>
            <a:r>
              <a:rPr lang="en-US" b="1" dirty="0"/>
              <a:t>Overview</a:t>
            </a:r>
          </a:p>
          <a:p>
            <a:r>
              <a:rPr lang="en-US" altLang="en-US" b="1" dirty="0"/>
              <a:t>Software Development Life Cycle (SDLC) model, The Agile Model is a highly flexible and iterative approach to software development, focusing on collaboration, customer feedback, and rapid delivery of functional software. It emerged as an alternative to traditional models like Waterfall, which are more rigid and sequential. Agile methodologies were formally introduced in 2001 through the Agile Manifesto, emphasizing principles such as individuals and interactions, working software, customer collaboration, and responding to change.</a:t>
            </a:r>
          </a:p>
          <a:p>
            <a:endParaRPr lang="en-US" b="1" dirty="0"/>
          </a:p>
          <a:p>
            <a:r>
              <a:rPr lang="en-US" b="1" dirty="0"/>
              <a:t>Steps</a:t>
            </a:r>
          </a:p>
          <a:p>
            <a:pPr>
              <a:buFont typeface="+mj-lt"/>
              <a:buAutoNum type="arabicPeriod"/>
            </a:pPr>
            <a:r>
              <a:rPr lang="en-US" b="1" dirty="0"/>
              <a:t>Planning</a:t>
            </a:r>
            <a:r>
              <a:rPr lang="en-US" dirty="0"/>
              <a:t>: Define iteration goals.</a:t>
            </a:r>
          </a:p>
          <a:p>
            <a:pPr>
              <a:buFont typeface="+mj-lt"/>
              <a:buAutoNum type="arabicPeriod"/>
            </a:pPr>
            <a:r>
              <a:rPr lang="en-US" b="1" dirty="0"/>
              <a:t>Design</a:t>
            </a:r>
            <a:r>
              <a:rPr lang="en-US" dirty="0"/>
              <a:t>: Create basic designs.</a:t>
            </a:r>
          </a:p>
          <a:p>
            <a:pPr>
              <a:buFont typeface="+mj-lt"/>
              <a:buAutoNum type="arabicPeriod"/>
            </a:pPr>
            <a:r>
              <a:rPr lang="en-US" b="1" dirty="0"/>
              <a:t>Development</a:t>
            </a:r>
            <a:r>
              <a:rPr lang="en-US" dirty="0"/>
              <a:t>: Build the features.</a:t>
            </a:r>
          </a:p>
          <a:p>
            <a:pPr>
              <a:buFont typeface="+mj-lt"/>
              <a:buAutoNum type="arabicPeriod"/>
            </a:pPr>
            <a:r>
              <a:rPr lang="en-US" b="1" dirty="0"/>
              <a:t>Testing</a:t>
            </a:r>
            <a:r>
              <a:rPr lang="en-US" dirty="0"/>
              <a:t>: Test the iteration.</a:t>
            </a:r>
          </a:p>
          <a:p>
            <a:pPr>
              <a:buFont typeface="+mj-lt"/>
              <a:buAutoNum type="arabicPeriod"/>
            </a:pPr>
            <a:r>
              <a:rPr lang="en-US" b="1" dirty="0"/>
              <a:t>Evaluation</a:t>
            </a:r>
            <a:r>
              <a:rPr lang="en-US" dirty="0"/>
              <a:t>: Collect feedback for the next cycle.</a:t>
            </a:r>
            <a:endParaRPr lang="ar-EG" dirty="0"/>
          </a:p>
          <a:p>
            <a:endParaRPr lang="en-US" dirty="0"/>
          </a:p>
          <a:p>
            <a:r>
              <a:rPr lang="en-US" b="1" dirty="0"/>
              <a:t>Strengths</a:t>
            </a:r>
          </a:p>
          <a:p>
            <a:pPr>
              <a:buFont typeface="Arial" panose="020B0604020202020204" pitchFamily="34" charset="0"/>
              <a:buChar char="•"/>
            </a:pPr>
            <a:r>
              <a:rPr lang="en-US" dirty="0"/>
              <a:t>Flexibility for changes</a:t>
            </a:r>
          </a:p>
          <a:p>
            <a:pPr>
              <a:buFont typeface="Arial" panose="020B0604020202020204" pitchFamily="34" charset="0"/>
              <a:buChar char="•"/>
            </a:pPr>
            <a:r>
              <a:rPr lang="en-US" dirty="0"/>
              <a:t>Early issue detection</a:t>
            </a:r>
          </a:p>
          <a:p>
            <a:pPr>
              <a:buFont typeface="Arial" panose="020B0604020202020204" pitchFamily="34" charset="0"/>
              <a:buChar char="•"/>
            </a:pPr>
            <a:r>
              <a:rPr lang="en-US" dirty="0"/>
              <a:t>Continuous improvement</a:t>
            </a:r>
          </a:p>
          <a:p>
            <a:endParaRPr lang="en-US" dirty="0"/>
          </a:p>
        </p:txBody>
      </p:sp>
      <p:sp>
        <p:nvSpPr>
          <p:cNvPr id="5" name="TextBox 4"/>
          <p:cNvSpPr txBox="1"/>
          <p:nvPr/>
        </p:nvSpPr>
        <p:spPr>
          <a:xfrm>
            <a:off x="6209071" y="3045043"/>
            <a:ext cx="5427406" cy="3970318"/>
          </a:xfrm>
          <a:prstGeom prst="rect">
            <a:avLst/>
          </a:prstGeom>
          <a:noFill/>
        </p:spPr>
        <p:txBody>
          <a:bodyPr wrap="square" rtlCol="0">
            <a:spAutoFit/>
          </a:bodyPr>
          <a:lstStyle/>
          <a:p>
            <a:r>
              <a:rPr lang="en-US" b="1" dirty="0"/>
              <a:t>Weaknesses</a:t>
            </a:r>
          </a:p>
          <a:p>
            <a:pPr>
              <a:buFont typeface="Arial" panose="020B0604020202020204" pitchFamily="34" charset="0"/>
              <a:buChar char="•"/>
            </a:pPr>
            <a:r>
              <a:rPr lang="en-US" dirty="0"/>
              <a:t>Time-consuming</a:t>
            </a:r>
          </a:p>
          <a:p>
            <a:pPr>
              <a:buFont typeface="Arial" panose="020B0604020202020204" pitchFamily="34" charset="0"/>
              <a:buChar char="•"/>
            </a:pPr>
            <a:r>
              <a:rPr lang="en-US" dirty="0"/>
              <a:t>Risk of scope creep</a:t>
            </a:r>
          </a:p>
          <a:p>
            <a:pPr>
              <a:buFont typeface="Arial" panose="020B0604020202020204" pitchFamily="34" charset="0"/>
              <a:buChar char="•"/>
            </a:pPr>
            <a:r>
              <a:rPr lang="en-US" dirty="0"/>
              <a:t>Resource-heavy</a:t>
            </a:r>
            <a:endParaRPr lang="ar-EG" dirty="0"/>
          </a:p>
          <a:p>
            <a:endParaRPr lang="ar-EG" dirty="0"/>
          </a:p>
          <a:p>
            <a:r>
              <a:rPr lang="en-US" b="1" dirty="0"/>
              <a:t>When to Use</a:t>
            </a:r>
          </a:p>
          <a:p>
            <a:pPr>
              <a:buFont typeface="Arial" panose="020B0604020202020204" pitchFamily="34" charset="0"/>
              <a:buChar char="•"/>
            </a:pPr>
            <a:r>
              <a:rPr lang="en-US" dirty="0"/>
              <a:t>Evolving requirements</a:t>
            </a:r>
          </a:p>
          <a:p>
            <a:pPr>
              <a:buFont typeface="Arial" panose="020B0604020202020204" pitchFamily="34" charset="0"/>
              <a:buChar char="•"/>
            </a:pPr>
            <a:r>
              <a:rPr lang="en-US" dirty="0"/>
              <a:t>Frequent feedback needed</a:t>
            </a:r>
          </a:p>
          <a:p>
            <a:pPr>
              <a:buFont typeface="Arial" panose="020B0604020202020204" pitchFamily="34" charset="0"/>
              <a:buChar char="•"/>
            </a:pPr>
            <a:r>
              <a:rPr lang="en-US" dirty="0"/>
              <a:t>Complex projects</a:t>
            </a:r>
            <a:endParaRPr lang="ar-EG" dirty="0"/>
          </a:p>
          <a:p>
            <a:endParaRPr lang="en-US" dirty="0"/>
          </a:p>
          <a:p>
            <a:r>
              <a:rPr lang="en-US" b="1" dirty="0"/>
              <a:t>Why Use</a:t>
            </a:r>
          </a:p>
          <a:p>
            <a:pPr>
              <a:buFont typeface="Arial" panose="020B0604020202020204" pitchFamily="34" charset="0"/>
              <a:buChar char="•"/>
            </a:pPr>
            <a:r>
              <a:rPr lang="en-US" dirty="0"/>
              <a:t>Adapts to changes</a:t>
            </a:r>
          </a:p>
          <a:p>
            <a:pPr>
              <a:buFont typeface="Arial" panose="020B0604020202020204" pitchFamily="34" charset="0"/>
              <a:buChar char="•"/>
            </a:pPr>
            <a:r>
              <a:rPr lang="en-US" dirty="0"/>
              <a:t>Improves quality through iterations</a:t>
            </a:r>
          </a:p>
          <a:p>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44430"/>
          </a:xfrm>
          <a:prstGeom prst="rect">
            <a:avLst/>
          </a:prstGeom>
        </p:spPr>
      </p:pic>
      <p:cxnSp>
        <p:nvCxnSpPr>
          <p:cNvPr id="15" name="Straight Connector 14"/>
          <p:cNvCxnSpPr/>
          <p:nvPr/>
        </p:nvCxnSpPr>
        <p:spPr>
          <a:xfrm flipV="1">
            <a:off x="178802" y="760653"/>
            <a:ext cx="11592784" cy="29275"/>
          </a:xfrm>
          <a:prstGeom prst="line">
            <a:avLst/>
          </a:prstGeom>
        </p:spPr>
        <p:style>
          <a:lnRef idx="1">
            <a:schemeClr val="dk1"/>
          </a:lnRef>
          <a:fillRef idx="0">
            <a:schemeClr val="dk1"/>
          </a:fillRef>
          <a:effectRef idx="0">
            <a:schemeClr val="dk1"/>
          </a:effectRef>
          <a:fontRef idx="minor">
            <a:schemeClr val="tx1"/>
          </a:fontRef>
        </p:style>
      </p:cxnSp>
      <p:sp>
        <p:nvSpPr>
          <p:cNvPr id="2" name="Content Placeholder 2"/>
          <p:cNvSpPr>
            <a:spLocks noGrp="1"/>
          </p:cNvSpPr>
          <p:nvPr>
            <p:ph idx="1"/>
          </p:nvPr>
        </p:nvSpPr>
        <p:spPr>
          <a:xfrm>
            <a:off x="838200" y="5862043"/>
            <a:ext cx="10515600" cy="450869"/>
          </a:xfrm>
        </p:spPr>
        <p:txBody>
          <a:bodyPr>
            <a:normAutofit/>
          </a:bodyPr>
          <a:lstStyle/>
          <a:p>
            <a:pPr marL="0" indent="0">
              <a:buNone/>
            </a:pPr>
            <a:endParaRPr lang="en-US" sz="1800" b="1" spc="-15" dirty="0">
              <a:effectLst/>
              <a:latin typeface="Times New Roman" panose="02020603050405020304" pitchFamily="18" charset="0"/>
              <a:ea typeface="Times New Roman" panose="02020603050405020304" pitchFamily="18" charset="0"/>
            </a:endParaRPr>
          </a:p>
          <a:p>
            <a:endParaRPr lang="en-US" dirty="0"/>
          </a:p>
        </p:txBody>
      </p:sp>
      <p:sp>
        <p:nvSpPr>
          <p:cNvPr id="4" name="TextBox 3"/>
          <p:cNvSpPr txBox="1"/>
          <p:nvPr/>
        </p:nvSpPr>
        <p:spPr>
          <a:xfrm>
            <a:off x="178802" y="328263"/>
            <a:ext cx="3866729" cy="461665"/>
          </a:xfrm>
          <a:prstGeom prst="rect">
            <a:avLst/>
          </a:prstGeom>
          <a:noFill/>
        </p:spPr>
        <p:txBody>
          <a:bodyPr wrap="square" rtlCol="0">
            <a:spAutoFit/>
          </a:bodyPr>
          <a:lstStyle/>
          <a:p>
            <a:r>
              <a:rPr lang="en-US" sz="2400" b="1" dirty="0"/>
              <a:t>UML (Context Diagram)</a:t>
            </a:r>
          </a:p>
        </p:txBody>
      </p:sp>
      <p:pic>
        <p:nvPicPr>
          <p:cNvPr id="240" name="Picture 2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477520" y="1570990"/>
            <a:ext cx="11378565" cy="429133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44430"/>
          </a:xfrm>
          <a:prstGeom prst="rect">
            <a:avLst/>
          </a:prstGeom>
        </p:spPr>
      </p:pic>
      <p:cxnSp>
        <p:nvCxnSpPr>
          <p:cNvPr id="15" name="Straight Connector 14"/>
          <p:cNvCxnSpPr/>
          <p:nvPr/>
        </p:nvCxnSpPr>
        <p:spPr>
          <a:xfrm flipV="1">
            <a:off x="178802" y="760653"/>
            <a:ext cx="11592784" cy="29275"/>
          </a:xfrm>
          <a:prstGeom prst="line">
            <a:avLst/>
          </a:prstGeom>
        </p:spPr>
        <p:style>
          <a:lnRef idx="1">
            <a:schemeClr val="dk1"/>
          </a:lnRef>
          <a:fillRef idx="0">
            <a:schemeClr val="dk1"/>
          </a:fillRef>
          <a:effectRef idx="0">
            <a:schemeClr val="dk1"/>
          </a:effectRef>
          <a:fontRef idx="minor">
            <a:schemeClr val="tx1"/>
          </a:fontRef>
        </p:style>
      </p:cxnSp>
      <p:sp>
        <p:nvSpPr>
          <p:cNvPr id="2" name="Content Placeholder 2"/>
          <p:cNvSpPr>
            <a:spLocks noGrp="1"/>
          </p:cNvSpPr>
          <p:nvPr>
            <p:ph idx="1"/>
          </p:nvPr>
        </p:nvSpPr>
        <p:spPr>
          <a:xfrm>
            <a:off x="838200" y="5862043"/>
            <a:ext cx="10515600" cy="450869"/>
          </a:xfrm>
        </p:spPr>
        <p:txBody>
          <a:bodyPr>
            <a:normAutofit/>
          </a:bodyPr>
          <a:lstStyle/>
          <a:p>
            <a:pPr marL="0" indent="0">
              <a:buNone/>
            </a:pPr>
            <a:endParaRPr lang="en-US" sz="1800" b="1" spc="-15" dirty="0">
              <a:effectLst/>
              <a:latin typeface="Times New Roman" panose="02020603050405020304" pitchFamily="18" charset="0"/>
              <a:ea typeface="Times New Roman" panose="02020603050405020304" pitchFamily="18" charset="0"/>
            </a:endParaRPr>
          </a:p>
          <a:p>
            <a:endParaRPr lang="en-US" dirty="0"/>
          </a:p>
        </p:txBody>
      </p:sp>
      <p:sp>
        <p:nvSpPr>
          <p:cNvPr id="4" name="TextBox 3"/>
          <p:cNvSpPr txBox="1"/>
          <p:nvPr/>
        </p:nvSpPr>
        <p:spPr>
          <a:xfrm>
            <a:off x="178802" y="328263"/>
            <a:ext cx="3866729" cy="461665"/>
          </a:xfrm>
          <a:prstGeom prst="rect">
            <a:avLst/>
          </a:prstGeom>
          <a:noFill/>
        </p:spPr>
        <p:txBody>
          <a:bodyPr wrap="square" rtlCol="0">
            <a:spAutoFit/>
          </a:bodyPr>
          <a:lstStyle/>
          <a:p>
            <a:r>
              <a:rPr lang="en-US" sz="2400" b="1" dirty="0"/>
              <a:t>UML (Level 0)</a:t>
            </a:r>
          </a:p>
        </p:txBody>
      </p:sp>
      <p:pic>
        <p:nvPicPr>
          <p:cNvPr id="251" name="Picture 1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1624965" y="951865"/>
            <a:ext cx="8942070" cy="527939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44430"/>
          </a:xfrm>
          <a:prstGeom prst="rect">
            <a:avLst/>
          </a:prstGeom>
        </p:spPr>
      </p:pic>
      <p:cxnSp>
        <p:nvCxnSpPr>
          <p:cNvPr id="15" name="Straight Connector 14"/>
          <p:cNvCxnSpPr/>
          <p:nvPr/>
        </p:nvCxnSpPr>
        <p:spPr>
          <a:xfrm flipV="1">
            <a:off x="178802" y="760653"/>
            <a:ext cx="11592784" cy="29275"/>
          </a:xfrm>
          <a:prstGeom prst="line">
            <a:avLst/>
          </a:prstGeom>
        </p:spPr>
        <p:style>
          <a:lnRef idx="1">
            <a:schemeClr val="dk1"/>
          </a:lnRef>
          <a:fillRef idx="0">
            <a:schemeClr val="dk1"/>
          </a:fillRef>
          <a:effectRef idx="0">
            <a:schemeClr val="dk1"/>
          </a:effectRef>
          <a:fontRef idx="minor">
            <a:schemeClr val="tx1"/>
          </a:fontRef>
        </p:style>
      </p:cxnSp>
      <p:sp>
        <p:nvSpPr>
          <p:cNvPr id="2" name="Content Placeholder 2"/>
          <p:cNvSpPr>
            <a:spLocks noGrp="1"/>
          </p:cNvSpPr>
          <p:nvPr>
            <p:ph idx="1"/>
          </p:nvPr>
        </p:nvSpPr>
        <p:spPr>
          <a:xfrm>
            <a:off x="838200" y="5862043"/>
            <a:ext cx="10515600" cy="450869"/>
          </a:xfrm>
        </p:spPr>
        <p:txBody>
          <a:bodyPr>
            <a:normAutofit/>
          </a:bodyPr>
          <a:lstStyle/>
          <a:p>
            <a:pPr marL="0" indent="0">
              <a:buNone/>
            </a:pPr>
            <a:endParaRPr lang="en-US" sz="1800" b="1" spc="-15" dirty="0">
              <a:effectLst/>
              <a:latin typeface="Times New Roman" panose="02020603050405020304" pitchFamily="18" charset="0"/>
              <a:ea typeface="Times New Roman" panose="02020603050405020304" pitchFamily="18" charset="0"/>
            </a:endParaRPr>
          </a:p>
          <a:p>
            <a:endParaRPr lang="en-US" dirty="0"/>
          </a:p>
        </p:txBody>
      </p:sp>
      <p:sp>
        <p:nvSpPr>
          <p:cNvPr id="4" name="TextBox 3"/>
          <p:cNvSpPr txBox="1"/>
          <p:nvPr/>
        </p:nvSpPr>
        <p:spPr>
          <a:xfrm>
            <a:off x="178802" y="328263"/>
            <a:ext cx="3866729" cy="461665"/>
          </a:xfrm>
          <a:prstGeom prst="rect">
            <a:avLst/>
          </a:prstGeom>
          <a:noFill/>
        </p:spPr>
        <p:txBody>
          <a:bodyPr wrap="square" rtlCol="0">
            <a:spAutoFit/>
          </a:bodyPr>
          <a:lstStyle/>
          <a:p>
            <a:r>
              <a:rPr lang="en-US" sz="2400" b="1" dirty="0"/>
              <a:t>UML (Level 1)</a:t>
            </a:r>
          </a:p>
        </p:txBody>
      </p:sp>
      <p:pic>
        <p:nvPicPr>
          <p:cNvPr id="255" name="Picture 1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a:xfrm>
            <a:off x="5219700" y="1118235"/>
            <a:ext cx="4679315" cy="1415415"/>
          </a:xfrm>
          <a:prstGeom prst="rect">
            <a:avLst/>
          </a:prstGeom>
          <a:noFill/>
          <a:ln>
            <a:noFill/>
          </a:ln>
        </p:spPr>
      </p:pic>
      <p:pic>
        <p:nvPicPr>
          <p:cNvPr id="257" name="Picture 1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a:xfrm>
            <a:off x="835660" y="2861945"/>
            <a:ext cx="4599305" cy="1471295"/>
          </a:xfrm>
          <a:prstGeom prst="rect">
            <a:avLst/>
          </a:prstGeom>
          <a:noFill/>
          <a:ln>
            <a:noFill/>
          </a:ln>
        </p:spPr>
      </p:pic>
      <p:pic>
        <p:nvPicPr>
          <p:cNvPr id="259" name="Picture 1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a:xfrm>
            <a:off x="276860" y="4661535"/>
            <a:ext cx="4942840" cy="1313815"/>
          </a:xfrm>
          <a:prstGeom prst="rect">
            <a:avLst/>
          </a:prstGeom>
          <a:noFill/>
          <a:ln>
            <a:noFill/>
          </a:ln>
        </p:spPr>
      </p:pic>
      <p:pic>
        <p:nvPicPr>
          <p:cNvPr id="260" name="Picture 14"/>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a:xfrm>
            <a:off x="7378700" y="4215130"/>
            <a:ext cx="4202430" cy="209804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44430"/>
          </a:xfrm>
          <a:prstGeom prst="rect">
            <a:avLst/>
          </a:prstGeom>
        </p:spPr>
      </p:pic>
      <p:cxnSp>
        <p:nvCxnSpPr>
          <p:cNvPr id="15" name="Straight Connector 14"/>
          <p:cNvCxnSpPr/>
          <p:nvPr/>
        </p:nvCxnSpPr>
        <p:spPr>
          <a:xfrm flipV="1">
            <a:off x="178802" y="760653"/>
            <a:ext cx="11592784" cy="29275"/>
          </a:xfrm>
          <a:prstGeom prst="line">
            <a:avLst/>
          </a:prstGeom>
        </p:spPr>
        <p:style>
          <a:lnRef idx="1">
            <a:schemeClr val="dk1"/>
          </a:lnRef>
          <a:fillRef idx="0">
            <a:schemeClr val="dk1"/>
          </a:fillRef>
          <a:effectRef idx="0">
            <a:schemeClr val="dk1"/>
          </a:effectRef>
          <a:fontRef idx="minor">
            <a:schemeClr val="tx1"/>
          </a:fontRef>
        </p:style>
      </p:cxnSp>
      <p:sp>
        <p:nvSpPr>
          <p:cNvPr id="2" name="Content Placeholder 2"/>
          <p:cNvSpPr>
            <a:spLocks noGrp="1"/>
          </p:cNvSpPr>
          <p:nvPr>
            <p:ph idx="1"/>
          </p:nvPr>
        </p:nvSpPr>
        <p:spPr>
          <a:xfrm>
            <a:off x="838200" y="5862043"/>
            <a:ext cx="10515600" cy="450869"/>
          </a:xfrm>
        </p:spPr>
        <p:txBody>
          <a:bodyPr>
            <a:normAutofit/>
          </a:bodyPr>
          <a:lstStyle/>
          <a:p>
            <a:pPr marL="0" indent="0">
              <a:buNone/>
            </a:pPr>
            <a:endParaRPr lang="en-US" sz="1800" b="1" spc="-15" dirty="0">
              <a:effectLst/>
              <a:latin typeface="Times New Roman" panose="02020603050405020304" pitchFamily="18" charset="0"/>
              <a:ea typeface="Times New Roman" panose="02020603050405020304" pitchFamily="18" charset="0"/>
            </a:endParaRPr>
          </a:p>
          <a:p>
            <a:endParaRPr lang="en-US" dirty="0"/>
          </a:p>
        </p:txBody>
      </p:sp>
      <p:sp>
        <p:nvSpPr>
          <p:cNvPr id="4" name="TextBox 3"/>
          <p:cNvSpPr txBox="1"/>
          <p:nvPr/>
        </p:nvSpPr>
        <p:spPr>
          <a:xfrm>
            <a:off x="178802" y="328263"/>
            <a:ext cx="3866729" cy="461665"/>
          </a:xfrm>
          <a:prstGeom prst="rect">
            <a:avLst/>
          </a:prstGeom>
          <a:noFill/>
        </p:spPr>
        <p:txBody>
          <a:bodyPr wrap="square" rtlCol="0">
            <a:spAutoFit/>
          </a:bodyPr>
          <a:lstStyle/>
          <a:p>
            <a:r>
              <a:rPr lang="en-US" sz="2400" b="1" dirty="0"/>
              <a:t>UML (Level 1)</a:t>
            </a:r>
          </a:p>
        </p:txBody>
      </p:sp>
      <p:pic>
        <p:nvPicPr>
          <p:cNvPr id="261" name="Picture 1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a:xfrm>
            <a:off x="633730" y="2065020"/>
            <a:ext cx="4599940" cy="1692910"/>
          </a:xfrm>
          <a:prstGeom prst="rect">
            <a:avLst/>
          </a:prstGeom>
          <a:noFill/>
          <a:ln>
            <a:noFill/>
          </a:ln>
        </p:spPr>
      </p:pic>
      <p:pic>
        <p:nvPicPr>
          <p:cNvPr id="262" name="Picture 1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a:xfrm>
            <a:off x="7045960" y="1921510"/>
            <a:ext cx="4450715" cy="362458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44430"/>
          </a:xfrm>
          <a:prstGeom prst="rect">
            <a:avLst/>
          </a:prstGeom>
        </p:spPr>
      </p:pic>
      <p:cxnSp>
        <p:nvCxnSpPr>
          <p:cNvPr id="15" name="Straight Connector 14"/>
          <p:cNvCxnSpPr/>
          <p:nvPr/>
        </p:nvCxnSpPr>
        <p:spPr>
          <a:xfrm flipV="1">
            <a:off x="178802" y="760653"/>
            <a:ext cx="11592784" cy="29275"/>
          </a:xfrm>
          <a:prstGeom prst="line">
            <a:avLst/>
          </a:prstGeom>
        </p:spPr>
        <p:style>
          <a:lnRef idx="1">
            <a:schemeClr val="dk1"/>
          </a:lnRef>
          <a:fillRef idx="0">
            <a:schemeClr val="dk1"/>
          </a:fillRef>
          <a:effectRef idx="0">
            <a:schemeClr val="dk1"/>
          </a:effectRef>
          <a:fontRef idx="minor">
            <a:schemeClr val="tx1"/>
          </a:fontRef>
        </p:style>
      </p:cxnSp>
      <p:sp>
        <p:nvSpPr>
          <p:cNvPr id="9" name="TextBox 8"/>
          <p:cNvSpPr txBox="1"/>
          <p:nvPr/>
        </p:nvSpPr>
        <p:spPr>
          <a:xfrm>
            <a:off x="180183" y="205153"/>
            <a:ext cx="2448784" cy="584775"/>
          </a:xfrm>
          <a:prstGeom prst="rect">
            <a:avLst/>
          </a:prstGeom>
          <a:noFill/>
        </p:spPr>
        <p:txBody>
          <a:bodyPr wrap="square" rtlCol="0">
            <a:spAutoFit/>
          </a:bodyPr>
          <a:lstStyle/>
          <a:p>
            <a:r>
              <a:rPr lang="en-US" sz="3200" b="1" dirty="0"/>
              <a:t>Agenda</a:t>
            </a:r>
          </a:p>
        </p:txBody>
      </p:sp>
      <p:sp>
        <p:nvSpPr>
          <p:cNvPr id="16" name="TextBox 15"/>
          <p:cNvSpPr txBox="1"/>
          <p:nvPr/>
        </p:nvSpPr>
        <p:spPr>
          <a:xfrm>
            <a:off x="178802" y="977837"/>
            <a:ext cx="11592784" cy="5262979"/>
          </a:xfrm>
          <a:prstGeom prst="rect">
            <a:avLst/>
          </a:prstGeom>
          <a:noFill/>
        </p:spPr>
        <p:txBody>
          <a:bodyPr wrap="square" rtlCol="0">
            <a:spAutoFit/>
          </a:bodyPr>
          <a:lstStyle/>
          <a:p>
            <a:pPr marL="285750" indent="-285750">
              <a:buFont typeface="Wingdings" panose="05000000000000000000" pitchFamily="2" charset="2"/>
              <a:buChar char="§"/>
            </a:pPr>
            <a:r>
              <a:rPr lang="en-US" sz="2400" dirty="0"/>
              <a:t>Introduction</a:t>
            </a:r>
          </a:p>
          <a:p>
            <a:pPr marL="285750" indent="-285750">
              <a:buFont typeface="Wingdings" panose="05000000000000000000" pitchFamily="2" charset="2"/>
              <a:buChar char="§"/>
            </a:pPr>
            <a:r>
              <a:rPr lang="en-US" sz="2400" dirty="0"/>
              <a:t>Problem Definition</a:t>
            </a:r>
          </a:p>
          <a:p>
            <a:pPr marL="285750" indent="-285750">
              <a:buFont typeface="Wingdings" panose="05000000000000000000" pitchFamily="2" charset="2"/>
              <a:buChar char="§"/>
            </a:pPr>
            <a:r>
              <a:rPr lang="en-US" sz="2400" dirty="0"/>
              <a:t>Project Objectives</a:t>
            </a:r>
          </a:p>
          <a:p>
            <a:pPr marL="285750" indent="-285750">
              <a:buFont typeface="Wingdings" panose="05000000000000000000" pitchFamily="2" charset="2"/>
              <a:buChar char="§"/>
            </a:pPr>
            <a:r>
              <a:rPr lang="en-US" sz="2400" dirty="0"/>
              <a:t>Related Works</a:t>
            </a:r>
          </a:p>
          <a:p>
            <a:pPr marL="285750" indent="-285750">
              <a:buFont typeface="Wingdings" panose="05000000000000000000" pitchFamily="2" charset="2"/>
              <a:buChar char="§"/>
            </a:pPr>
            <a:r>
              <a:rPr lang="en-US" sz="2400" dirty="0"/>
              <a:t>Proposed System</a:t>
            </a:r>
          </a:p>
          <a:p>
            <a:pPr marL="285750" indent="-285750">
              <a:buFont typeface="Wingdings" panose="05000000000000000000" pitchFamily="2" charset="2"/>
              <a:buChar char="§"/>
            </a:pPr>
            <a:r>
              <a:rPr lang="en-US" sz="2400" dirty="0"/>
              <a:t>System Architecture</a:t>
            </a:r>
          </a:p>
          <a:p>
            <a:pPr marL="285750" indent="-285750">
              <a:buFont typeface="Wingdings" panose="05000000000000000000" pitchFamily="2" charset="2"/>
              <a:buChar char="§"/>
            </a:pPr>
            <a:r>
              <a:rPr lang="en-US" sz="2400" dirty="0"/>
              <a:t>Software Process Model </a:t>
            </a:r>
          </a:p>
          <a:p>
            <a:pPr marL="285750" indent="-285750">
              <a:buFont typeface="Wingdings" panose="05000000000000000000" pitchFamily="2" charset="2"/>
              <a:buChar char="§"/>
            </a:pPr>
            <a:r>
              <a:rPr lang="en-US" sz="2400" dirty="0"/>
              <a:t>UML </a:t>
            </a:r>
          </a:p>
          <a:p>
            <a:pPr marL="285750" indent="-285750">
              <a:buFont typeface="Wingdings" panose="05000000000000000000" pitchFamily="2" charset="2"/>
              <a:buChar char="§"/>
            </a:pPr>
            <a:r>
              <a:rPr lang="en-US" sz="2400" dirty="0"/>
              <a:t>UI/UX Design </a:t>
            </a:r>
          </a:p>
          <a:p>
            <a:pPr marL="285750" indent="-285750">
              <a:buFont typeface="Wingdings" panose="05000000000000000000" pitchFamily="2" charset="2"/>
              <a:buChar char="§"/>
            </a:pPr>
            <a:r>
              <a:rPr lang="en-US" sz="2400" dirty="0"/>
              <a:t>Implementation Tools </a:t>
            </a:r>
          </a:p>
          <a:p>
            <a:pPr marL="285750" indent="-285750">
              <a:buFont typeface="Wingdings" panose="05000000000000000000" pitchFamily="2" charset="2"/>
              <a:buChar char="§"/>
            </a:pPr>
            <a:r>
              <a:rPr lang="en-US" sz="2400" dirty="0"/>
              <a:t>Expected Outcome (Including SDGs) </a:t>
            </a:r>
          </a:p>
          <a:p>
            <a:pPr marL="285750" indent="-285750">
              <a:buFont typeface="Wingdings" panose="05000000000000000000" pitchFamily="2" charset="2"/>
              <a:buChar char="§"/>
            </a:pPr>
            <a:r>
              <a:rPr lang="en-US" sz="2400" dirty="0"/>
              <a:t>Project Plan (Gantt Chart)</a:t>
            </a:r>
          </a:p>
          <a:p>
            <a:pPr marL="285750" indent="-285750">
              <a:buFont typeface="Wingdings" panose="05000000000000000000" pitchFamily="2" charset="2"/>
              <a:buChar char="§"/>
            </a:pPr>
            <a:r>
              <a:rPr lang="en-US" sz="2400" dirty="0"/>
              <a:t>Conclusion</a:t>
            </a:r>
          </a:p>
          <a:p>
            <a:pPr marL="285750" indent="-285750">
              <a:buFont typeface="Wingdings" panose="05000000000000000000" pitchFamily="2" charset="2"/>
              <a:buChar char="§"/>
            </a:pPr>
            <a:r>
              <a:rPr lang="en-US" sz="2400" dirty="0"/>
              <a:t>References (IEEE Format)</a:t>
            </a:r>
          </a:p>
        </p:txBody>
      </p:sp>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44430"/>
          </a:xfrm>
          <a:prstGeom prst="rect">
            <a:avLst/>
          </a:prstGeom>
        </p:spPr>
      </p:pic>
      <p:cxnSp>
        <p:nvCxnSpPr>
          <p:cNvPr id="15" name="Straight Connector 14"/>
          <p:cNvCxnSpPr/>
          <p:nvPr/>
        </p:nvCxnSpPr>
        <p:spPr>
          <a:xfrm flipV="1">
            <a:off x="178802" y="760653"/>
            <a:ext cx="11592784" cy="29275"/>
          </a:xfrm>
          <a:prstGeom prst="line">
            <a:avLst/>
          </a:prstGeom>
        </p:spPr>
        <p:style>
          <a:lnRef idx="1">
            <a:schemeClr val="dk1"/>
          </a:lnRef>
          <a:fillRef idx="0">
            <a:schemeClr val="dk1"/>
          </a:fillRef>
          <a:effectRef idx="0">
            <a:schemeClr val="dk1"/>
          </a:effectRef>
          <a:fontRef idx="minor">
            <a:schemeClr val="tx1"/>
          </a:fontRef>
        </p:style>
      </p:cxnSp>
      <p:sp>
        <p:nvSpPr>
          <p:cNvPr id="2" name="Content Placeholder 2"/>
          <p:cNvSpPr>
            <a:spLocks noGrp="1"/>
          </p:cNvSpPr>
          <p:nvPr>
            <p:ph idx="1"/>
          </p:nvPr>
        </p:nvSpPr>
        <p:spPr>
          <a:xfrm>
            <a:off x="838200" y="5862043"/>
            <a:ext cx="10515600" cy="450869"/>
          </a:xfrm>
        </p:spPr>
        <p:txBody>
          <a:bodyPr>
            <a:normAutofit/>
          </a:bodyPr>
          <a:lstStyle/>
          <a:p>
            <a:pPr marL="0" indent="0">
              <a:buNone/>
            </a:pPr>
            <a:endParaRPr lang="en-US" sz="1800" b="1" spc="-15" dirty="0">
              <a:effectLst/>
              <a:latin typeface="Times New Roman" panose="02020603050405020304" pitchFamily="18" charset="0"/>
              <a:ea typeface="Times New Roman" panose="02020603050405020304" pitchFamily="18" charset="0"/>
            </a:endParaRPr>
          </a:p>
          <a:p>
            <a:endParaRPr lang="en-US" dirty="0"/>
          </a:p>
        </p:txBody>
      </p:sp>
      <p:sp>
        <p:nvSpPr>
          <p:cNvPr id="4" name="TextBox 3"/>
          <p:cNvSpPr txBox="1"/>
          <p:nvPr/>
        </p:nvSpPr>
        <p:spPr>
          <a:xfrm>
            <a:off x="178802" y="328263"/>
            <a:ext cx="3866729" cy="461665"/>
          </a:xfrm>
          <a:prstGeom prst="rect">
            <a:avLst/>
          </a:prstGeom>
          <a:noFill/>
        </p:spPr>
        <p:txBody>
          <a:bodyPr wrap="square" rtlCol="0">
            <a:spAutoFit/>
          </a:bodyPr>
          <a:lstStyle/>
          <a:p>
            <a:r>
              <a:rPr lang="en-US" sz="2400" b="1" dirty="0"/>
              <a:t>UML (Use Case Diagram )</a:t>
            </a:r>
          </a:p>
        </p:txBody>
      </p:sp>
      <p:pic>
        <p:nvPicPr>
          <p:cNvPr id="520575586" name="Picture 16" descr="A diagram of a diagram"/>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22003" y="895985"/>
            <a:ext cx="5732145" cy="558165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44430"/>
          </a:xfrm>
          <a:prstGeom prst="rect">
            <a:avLst/>
          </a:prstGeom>
        </p:spPr>
      </p:pic>
      <p:cxnSp>
        <p:nvCxnSpPr>
          <p:cNvPr id="15" name="Straight Connector 14"/>
          <p:cNvCxnSpPr/>
          <p:nvPr/>
        </p:nvCxnSpPr>
        <p:spPr>
          <a:xfrm flipV="1">
            <a:off x="178802" y="760653"/>
            <a:ext cx="11592784" cy="29275"/>
          </a:xfrm>
          <a:prstGeom prst="line">
            <a:avLst/>
          </a:prstGeom>
        </p:spPr>
        <p:style>
          <a:lnRef idx="1">
            <a:schemeClr val="dk1"/>
          </a:lnRef>
          <a:fillRef idx="0">
            <a:schemeClr val="dk1"/>
          </a:fillRef>
          <a:effectRef idx="0">
            <a:schemeClr val="dk1"/>
          </a:effectRef>
          <a:fontRef idx="minor">
            <a:schemeClr val="tx1"/>
          </a:fontRef>
        </p:style>
      </p:cxnSp>
      <p:sp>
        <p:nvSpPr>
          <p:cNvPr id="2" name="Content Placeholder 2"/>
          <p:cNvSpPr>
            <a:spLocks noGrp="1"/>
          </p:cNvSpPr>
          <p:nvPr>
            <p:ph idx="1"/>
          </p:nvPr>
        </p:nvSpPr>
        <p:spPr>
          <a:xfrm>
            <a:off x="838200" y="5862043"/>
            <a:ext cx="10515600" cy="450869"/>
          </a:xfrm>
        </p:spPr>
        <p:txBody>
          <a:bodyPr>
            <a:normAutofit/>
          </a:bodyPr>
          <a:lstStyle/>
          <a:p>
            <a:pPr marL="0" indent="0">
              <a:buNone/>
            </a:pPr>
            <a:endParaRPr lang="en-US" sz="1800" b="1" spc="-15" dirty="0">
              <a:effectLst/>
              <a:latin typeface="Times New Roman" panose="02020603050405020304" pitchFamily="18" charset="0"/>
              <a:ea typeface="Times New Roman" panose="02020603050405020304" pitchFamily="18" charset="0"/>
            </a:endParaRPr>
          </a:p>
          <a:p>
            <a:endParaRPr lang="en-US" dirty="0"/>
          </a:p>
        </p:txBody>
      </p:sp>
      <p:sp>
        <p:nvSpPr>
          <p:cNvPr id="4" name="TextBox 3"/>
          <p:cNvSpPr txBox="1"/>
          <p:nvPr/>
        </p:nvSpPr>
        <p:spPr>
          <a:xfrm>
            <a:off x="178802" y="328263"/>
            <a:ext cx="3866729" cy="461665"/>
          </a:xfrm>
          <a:prstGeom prst="rect">
            <a:avLst/>
          </a:prstGeom>
          <a:noFill/>
        </p:spPr>
        <p:txBody>
          <a:bodyPr wrap="square" rtlCol="0">
            <a:spAutoFit/>
          </a:bodyPr>
          <a:lstStyle/>
          <a:p>
            <a:r>
              <a:rPr lang="en-US" sz="2400" b="1" dirty="0"/>
              <a:t>UML (Sequence Diagram)</a:t>
            </a:r>
          </a:p>
        </p:txBody>
      </p:sp>
      <p:sp>
        <p:nvSpPr>
          <p:cNvPr id="5" name="TextBox 4"/>
          <p:cNvSpPr txBox="1"/>
          <p:nvPr/>
        </p:nvSpPr>
        <p:spPr>
          <a:xfrm>
            <a:off x="838200" y="5751946"/>
            <a:ext cx="3335847" cy="369332"/>
          </a:xfrm>
          <a:prstGeom prst="rect">
            <a:avLst/>
          </a:prstGeom>
          <a:noFill/>
        </p:spPr>
        <p:txBody>
          <a:bodyPr wrap="square" rtlCol="0">
            <a:spAutoFit/>
          </a:bodyPr>
          <a:lstStyle/>
          <a:p>
            <a:r>
              <a:rPr lang="en-US" b="1" dirty="0"/>
              <a:t>Registration Sequence Diagram </a:t>
            </a:r>
          </a:p>
        </p:txBody>
      </p:sp>
      <p:sp>
        <p:nvSpPr>
          <p:cNvPr id="6" name="TextBox 5"/>
          <p:cNvSpPr txBox="1"/>
          <p:nvPr/>
        </p:nvSpPr>
        <p:spPr>
          <a:xfrm>
            <a:off x="4635080" y="5790289"/>
            <a:ext cx="3757399" cy="368300"/>
          </a:xfrm>
          <a:prstGeom prst="rect">
            <a:avLst/>
          </a:prstGeom>
          <a:noFill/>
        </p:spPr>
        <p:txBody>
          <a:bodyPr wrap="square" rtlCol="0">
            <a:spAutoFit/>
          </a:bodyPr>
          <a:lstStyle/>
          <a:p>
            <a:r>
              <a:rPr lang="en-US" b="1" dirty="0"/>
              <a:t>Login Sequence Diagram </a:t>
            </a:r>
          </a:p>
        </p:txBody>
      </p:sp>
      <p:sp>
        <p:nvSpPr>
          <p:cNvPr id="7" name="TextBox 6"/>
          <p:cNvSpPr txBox="1"/>
          <p:nvPr/>
        </p:nvSpPr>
        <p:spPr>
          <a:xfrm>
            <a:off x="8436888" y="5817983"/>
            <a:ext cx="3581508" cy="369332"/>
          </a:xfrm>
          <a:prstGeom prst="rect">
            <a:avLst/>
          </a:prstGeom>
          <a:noFill/>
        </p:spPr>
        <p:txBody>
          <a:bodyPr wrap="square" rtlCol="0">
            <a:spAutoFit/>
          </a:bodyPr>
          <a:lstStyle/>
          <a:p>
            <a:r>
              <a:rPr lang="en-US" b="1" dirty="0"/>
              <a:t>update account Sequence Diagram </a:t>
            </a:r>
          </a:p>
        </p:txBody>
      </p:sp>
      <p:pic>
        <p:nvPicPr>
          <p:cNvPr id="2041002612" name="Picture 21" descr="A diagram of a software process&#10;&#10;Description automatically generated"/>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8795" y="1544320"/>
            <a:ext cx="3812540" cy="4207510"/>
          </a:xfrm>
          <a:prstGeom prst="rect">
            <a:avLst/>
          </a:prstGeom>
        </p:spPr>
      </p:pic>
      <p:pic>
        <p:nvPicPr>
          <p:cNvPr id="402395128"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45305" y="1409700"/>
            <a:ext cx="3676650" cy="4452620"/>
          </a:xfrm>
          <a:prstGeom prst="rect">
            <a:avLst/>
          </a:prstGeom>
        </p:spPr>
      </p:pic>
      <p:pic>
        <p:nvPicPr>
          <p:cNvPr id="152530659" name="Picture 18" descr="A diagram of a process&#10;&#10;Description automatically generated"/>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92160" y="1330960"/>
            <a:ext cx="3799840" cy="433387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44430"/>
          </a:xfrm>
          <a:prstGeom prst="rect">
            <a:avLst/>
          </a:prstGeom>
        </p:spPr>
      </p:pic>
      <p:cxnSp>
        <p:nvCxnSpPr>
          <p:cNvPr id="15" name="Straight Connector 14"/>
          <p:cNvCxnSpPr/>
          <p:nvPr/>
        </p:nvCxnSpPr>
        <p:spPr>
          <a:xfrm flipV="1">
            <a:off x="178802" y="760653"/>
            <a:ext cx="11592784" cy="29275"/>
          </a:xfrm>
          <a:prstGeom prst="line">
            <a:avLst/>
          </a:prstGeom>
        </p:spPr>
        <p:style>
          <a:lnRef idx="1">
            <a:schemeClr val="dk1"/>
          </a:lnRef>
          <a:fillRef idx="0">
            <a:schemeClr val="dk1"/>
          </a:fillRef>
          <a:effectRef idx="0">
            <a:schemeClr val="dk1"/>
          </a:effectRef>
          <a:fontRef idx="minor">
            <a:schemeClr val="tx1"/>
          </a:fontRef>
        </p:style>
      </p:cxnSp>
      <p:sp>
        <p:nvSpPr>
          <p:cNvPr id="2" name="Content Placeholder 2"/>
          <p:cNvSpPr>
            <a:spLocks noGrp="1"/>
          </p:cNvSpPr>
          <p:nvPr>
            <p:ph idx="1"/>
          </p:nvPr>
        </p:nvSpPr>
        <p:spPr>
          <a:xfrm>
            <a:off x="838200" y="5862043"/>
            <a:ext cx="10515600" cy="450869"/>
          </a:xfrm>
        </p:spPr>
        <p:txBody>
          <a:bodyPr>
            <a:normAutofit/>
          </a:bodyPr>
          <a:lstStyle/>
          <a:p>
            <a:pPr marL="0" indent="0">
              <a:buNone/>
            </a:pPr>
            <a:endParaRPr lang="en-US" sz="1800" b="1" spc="-15" dirty="0">
              <a:effectLst/>
              <a:latin typeface="Times New Roman" panose="02020603050405020304" pitchFamily="18" charset="0"/>
              <a:ea typeface="Times New Roman" panose="02020603050405020304" pitchFamily="18" charset="0"/>
            </a:endParaRPr>
          </a:p>
          <a:p>
            <a:endParaRPr lang="en-US" dirty="0"/>
          </a:p>
        </p:txBody>
      </p:sp>
      <p:sp>
        <p:nvSpPr>
          <p:cNvPr id="4" name="TextBox 3"/>
          <p:cNvSpPr txBox="1"/>
          <p:nvPr/>
        </p:nvSpPr>
        <p:spPr>
          <a:xfrm>
            <a:off x="178802" y="328263"/>
            <a:ext cx="3866729" cy="461665"/>
          </a:xfrm>
          <a:prstGeom prst="rect">
            <a:avLst/>
          </a:prstGeom>
          <a:noFill/>
        </p:spPr>
        <p:txBody>
          <a:bodyPr wrap="square" rtlCol="0">
            <a:spAutoFit/>
          </a:bodyPr>
          <a:lstStyle/>
          <a:p>
            <a:r>
              <a:rPr lang="en-US" sz="2400" b="1" dirty="0"/>
              <a:t>UML (Sequence Diagram)</a:t>
            </a:r>
          </a:p>
        </p:txBody>
      </p:sp>
      <p:pic>
        <p:nvPicPr>
          <p:cNvPr id="6146" name="Picture 6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100" y="1039209"/>
            <a:ext cx="3866728" cy="470101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6147" name="Picture 7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84927" y="1039209"/>
            <a:ext cx="4472219" cy="470649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6149" name="Picture 7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96543" y="1039209"/>
            <a:ext cx="3513267" cy="470101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341884" y="5841901"/>
            <a:ext cx="3540564" cy="369332"/>
          </a:xfrm>
          <a:prstGeom prst="rect">
            <a:avLst/>
          </a:prstGeom>
          <a:noFill/>
        </p:spPr>
        <p:txBody>
          <a:bodyPr wrap="square" rtlCol="0">
            <a:spAutoFit/>
          </a:bodyPr>
          <a:lstStyle/>
          <a:p>
            <a:r>
              <a:rPr lang="en-US" b="1" dirty="0"/>
              <a:t>Delete account Sequence Diagram </a:t>
            </a:r>
          </a:p>
        </p:txBody>
      </p:sp>
      <p:sp>
        <p:nvSpPr>
          <p:cNvPr id="6" name="TextBox 5"/>
          <p:cNvSpPr txBox="1"/>
          <p:nvPr/>
        </p:nvSpPr>
        <p:spPr>
          <a:xfrm>
            <a:off x="4515904" y="5862043"/>
            <a:ext cx="3700048" cy="369332"/>
          </a:xfrm>
          <a:prstGeom prst="rect">
            <a:avLst/>
          </a:prstGeom>
          <a:noFill/>
        </p:spPr>
        <p:txBody>
          <a:bodyPr wrap="square" rtlCol="0">
            <a:spAutoFit/>
          </a:bodyPr>
          <a:lstStyle/>
          <a:p>
            <a:r>
              <a:rPr lang="en-US" b="1" dirty="0"/>
              <a:t>booking Sequence Diagram </a:t>
            </a:r>
          </a:p>
        </p:txBody>
      </p:sp>
      <p:sp>
        <p:nvSpPr>
          <p:cNvPr id="8" name="TextBox 7"/>
          <p:cNvSpPr txBox="1"/>
          <p:nvPr/>
        </p:nvSpPr>
        <p:spPr>
          <a:xfrm>
            <a:off x="8880565" y="5894008"/>
            <a:ext cx="3253573" cy="369332"/>
          </a:xfrm>
          <a:prstGeom prst="rect">
            <a:avLst/>
          </a:prstGeom>
          <a:noFill/>
        </p:spPr>
        <p:txBody>
          <a:bodyPr wrap="square" rtlCol="0">
            <a:spAutoFit/>
          </a:bodyPr>
          <a:lstStyle/>
          <a:p>
            <a:r>
              <a:rPr lang="en-US" b="1" dirty="0"/>
              <a:t>add account Sequence Diagram </a:t>
            </a:r>
          </a:p>
        </p:txBody>
      </p:sp>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441" y="0"/>
            <a:ext cx="12192000" cy="6844430"/>
          </a:xfrm>
          <a:prstGeom prst="rect">
            <a:avLst/>
          </a:prstGeom>
        </p:spPr>
      </p:pic>
      <p:cxnSp>
        <p:nvCxnSpPr>
          <p:cNvPr id="15" name="Straight Connector 14"/>
          <p:cNvCxnSpPr/>
          <p:nvPr/>
        </p:nvCxnSpPr>
        <p:spPr>
          <a:xfrm flipV="1">
            <a:off x="178802" y="760653"/>
            <a:ext cx="11592784" cy="29275"/>
          </a:xfrm>
          <a:prstGeom prst="line">
            <a:avLst/>
          </a:prstGeom>
        </p:spPr>
        <p:style>
          <a:lnRef idx="1">
            <a:schemeClr val="dk1"/>
          </a:lnRef>
          <a:fillRef idx="0">
            <a:schemeClr val="dk1"/>
          </a:fillRef>
          <a:effectRef idx="0">
            <a:schemeClr val="dk1"/>
          </a:effectRef>
          <a:fontRef idx="minor">
            <a:schemeClr val="tx1"/>
          </a:fontRef>
        </p:style>
      </p:cxnSp>
      <p:sp>
        <p:nvSpPr>
          <p:cNvPr id="2" name="Content Placeholder 2"/>
          <p:cNvSpPr>
            <a:spLocks noGrp="1"/>
          </p:cNvSpPr>
          <p:nvPr>
            <p:ph idx="1"/>
          </p:nvPr>
        </p:nvSpPr>
        <p:spPr>
          <a:xfrm>
            <a:off x="838200" y="5862043"/>
            <a:ext cx="10515600" cy="450869"/>
          </a:xfrm>
        </p:spPr>
        <p:txBody>
          <a:bodyPr>
            <a:normAutofit/>
          </a:bodyPr>
          <a:lstStyle/>
          <a:p>
            <a:pPr marL="0" indent="0">
              <a:buNone/>
            </a:pPr>
            <a:endParaRPr lang="en-US" sz="1800" b="1" spc="-15" dirty="0">
              <a:effectLst/>
              <a:latin typeface="Times New Roman" panose="02020603050405020304" pitchFamily="18" charset="0"/>
              <a:ea typeface="Times New Roman" panose="02020603050405020304" pitchFamily="18" charset="0"/>
            </a:endParaRPr>
          </a:p>
          <a:p>
            <a:endParaRPr lang="en-US" dirty="0"/>
          </a:p>
        </p:txBody>
      </p:sp>
      <p:sp>
        <p:nvSpPr>
          <p:cNvPr id="4" name="TextBox 3"/>
          <p:cNvSpPr txBox="1"/>
          <p:nvPr/>
        </p:nvSpPr>
        <p:spPr>
          <a:xfrm>
            <a:off x="178802" y="328263"/>
            <a:ext cx="3866729" cy="461665"/>
          </a:xfrm>
          <a:prstGeom prst="rect">
            <a:avLst/>
          </a:prstGeom>
          <a:noFill/>
        </p:spPr>
        <p:txBody>
          <a:bodyPr wrap="square" rtlCol="0">
            <a:spAutoFit/>
          </a:bodyPr>
          <a:lstStyle/>
          <a:p>
            <a:r>
              <a:rPr lang="en-US" sz="2400" b="1" dirty="0"/>
              <a:t>UML (Sequence Diagram)</a:t>
            </a:r>
          </a:p>
        </p:txBody>
      </p:sp>
      <p:pic>
        <p:nvPicPr>
          <p:cNvPr id="7170" name="Picture 7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8802" y="913604"/>
            <a:ext cx="4806153" cy="508635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7171" name="Picture 7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90615" y="913604"/>
            <a:ext cx="3207224" cy="508635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7174" name="Picture 7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33514" y="913604"/>
            <a:ext cx="3479684" cy="5086359"/>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819446" y="6032081"/>
            <a:ext cx="3524864" cy="369332"/>
          </a:xfrm>
          <a:prstGeom prst="rect">
            <a:avLst/>
          </a:prstGeom>
          <a:noFill/>
        </p:spPr>
        <p:txBody>
          <a:bodyPr wrap="square" rtlCol="0">
            <a:spAutoFit/>
          </a:bodyPr>
          <a:lstStyle/>
          <a:p>
            <a:r>
              <a:rPr lang="en-US" b="1" dirty="0"/>
              <a:t>see reports Sequence Diagram </a:t>
            </a:r>
          </a:p>
        </p:txBody>
      </p:sp>
      <p:sp>
        <p:nvSpPr>
          <p:cNvPr id="6" name="TextBox 5"/>
          <p:cNvSpPr txBox="1"/>
          <p:nvPr/>
        </p:nvSpPr>
        <p:spPr>
          <a:xfrm>
            <a:off x="4984955" y="6088386"/>
            <a:ext cx="4144296" cy="369332"/>
          </a:xfrm>
          <a:prstGeom prst="rect">
            <a:avLst/>
          </a:prstGeom>
          <a:noFill/>
        </p:spPr>
        <p:txBody>
          <a:bodyPr wrap="square" rtlCol="0">
            <a:spAutoFit/>
          </a:bodyPr>
          <a:lstStyle/>
          <a:p>
            <a:r>
              <a:rPr lang="en-US" b="1" dirty="0"/>
              <a:t>ask ai assistant Sequence Diagram </a:t>
            </a:r>
          </a:p>
        </p:txBody>
      </p:sp>
      <p:sp>
        <p:nvSpPr>
          <p:cNvPr id="7" name="TextBox 6"/>
          <p:cNvSpPr txBox="1"/>
          <p:nvPr/>
        </p:nvSpPr>
        <p:spPr>
          <a:xfrm>
            <a:off x="8484105" y="6070794"/>
            <a:ext cx="3746090" cy="369332"/>
          </a:xfrm>
          <a:prstGeom prst="rect">
            <a:avLst/>
          </a:prstGeom>
          <a:noFill/>
        </p:spPr>
        <p:txBody>
          <a:bodyPr wrap="square" rtlCol="0">
            <a:spAutoFit/>
          </a:bodyPr>
          <a:lstStyle/>
          <a:p>
            <a:r>
              <a:rPr lang="en-US" b="1" dirty="0"/>
              <a:t>show empty units Sequence Diagram </a:t>
            </a:r>
          </a:p>
        </p:txBody>
      </p:sp>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2192000" cy="6844430"/>
          </a:xfrm>
          <a:prstGeom prst="rect">
            <a:avLst/>
          </a:prstGeom>
        </p:spPr>
      </p:pic>
      <p:cxnSp>
        <p:nvCxnSpPr>
          <p:cNvPr id="15" name="Straight Connector 14"/>
          <p:cNvCxnSpPr/>
          <p:nvPr/>
        </p:nvCxnSpPr>
        <p:spPr>
          <a:xfrm flipV="1">
            <a:off x="178802" y="760653"/>
            <a:ext cx="11592784" cy="29275"/>
          </a:xfrm>
          <a:prstGeom prst="line">
            <a:avLst/>
          </a:prstGeom>
        </p:spPr>
        <p:style>
          <a:lnRef idx="1">
            <a:schemeClr val="dk1"/>
          </a:lnRef>
          <a:fillRef idx="0">
            <a:schemeClr val="dk1"/>
          </a:fillRef>
          <a:effectRef idx="0">
            <a:schemeClr val="dk1"/>
          </a:effectRef>
          <a:fontRef idx="minor">
            <a:schemeClr val="tx1"/>
          </a:fontRef>
        </p:style>
      </p:cxnSp>
      <p:sp>
        <p:nvSpPr>
          <p:cNvPr id="2" name="Content Placeholder 2"/>
          <p:cNvSpPr>
            <a:spLocks noGrp="1"/>
          </p:cNvSpPr>
          <p:nvPr>
            <p:ph idx="1"/>
          </p:nvPr>
        </p:nvSpPr>
        <p:spPr>
          <a:xfrm>
            <a:off x="838200" y="5862043"/>
            <a:ext cx="10515600" cy="450869"/>
          </a:xfrm>
        </p:spPr>
        <p:txBody>
          <a:bodyPr>
            <a:normAutofit/>
          </a:bodyPr>
          <a:lstStyle/>
          <a:p>
            <a:pPr marL="0" indent="0">
              <a:buNone/>
            </a:pPr>
            <a:endParaRPr lang="en-US" sz="1800" b="1" spc="-15" dirty="0">
              <a:effectLst/>
              <a:latin typeface="Times New Roman" panose="02020603050405020304" pitchFamily="18" charset="0"/>
              <a:ea typeface="Times New Roman" panose="02020603050405020304" pitchFamily="18" charset="0"/>
            </a:endParaRPr>
          </a:p>
          <a:p>
            <a:endParaRPr lang="en-US" dirty="0"/>
          </a:p>
        </p:txBody>
      </p:sp>
      <p:sp>
        <p:nvSpPr>
          <p:cNvPr id="4" name="TextBox 3"/>
          <p:cNvSpPr txBox="1"/>
          <p:nvPr/>
        </p:nvSpPr>
        <p:spPr>
          <a:xfrm>
            <a:off x="178802" y="328263"/>
            <a:ext cx="3866729" cy="461665"/>
          </a:xfrm>
          <a:prstGeom prst="rect">
            <a:avLst/>
          </a:prstGeom>
          <a:noFill/>
        </p:spPr>
        <p:txBody>
          <a:bodyPr wrap="square" rtlCol="0">
            <a:spAutoFit/>
          </a:bodyPr>
          <a:lstStyle/>
          <a:p>
            <a:r>
              <a:rPr lang="en-US" sz="2400" b="1" dirty="0"/>
              <a:t>UML (Sequence Diagram)</a:t>
            </a:r>
          </a:p>
        </p:txBody>
      </p:sp>
      <p:pic>
        <p:nvPicPr>
          <p:cNvPr id="8194" name="Picture 7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8802" y="1222317"/>
            <a:ext cx="3866729" cy="486515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8195" name="Picture 7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26430" y="1222317"/>
            <a:ext cx="4035392" cy="486516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5" name="Picture 7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55999" y="1222316"/>
            <a:ext cx="3657199" cy="4865159"/>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0" y="6093738"/>
            <a:ext cx="4363701" cy="369332"/>
          </a:xfrm>
          <a:prstGeom prst="rect">
            <a:avLst/>
          </a:prstGeom>
          <a:noFill/>
        </p:spPr>
        <p:txBody>
          <a:bodyPr wrap="square" rtlCol="0">
            <a:spAutoFit/>
          </a:bodyPr>
          <a:lstStyle/>
          <a:p>
            <a:r>
              <a:rPr lang="en-US" b="1" dirty="0"/>
              <a:t>provide health updates Sequence Diagram </a:t>
            </a:r>
          </a:p>
        </p:txBody>
      </p:sp>
      <p:sp>
        <p:nvSpPr>
          <p:cNvPr id="7" name="TextBox 6"/>
          <p:cNvSpPr txBox="1"/>
          <p:nvPr/>
        </p:nvSpPr>
        <p:spPr>
          <a:xfrm>
            <a:off x="4457878" y="6087475"/>
            <a:ext cx="4208508" cy="369332"/>
          </a:xfrm>
          <a:prstGeom prst="rect">
            <a:avLst/>
          </a:prstGeom>
          <a:noFill/>
        </p:spPr>
        <p:txBody>
          <a:bodyPr wrap="square" rtlCol="0">
            <a:spAutoFit/>
          </a:bodyPr>
          <a:lstStyle/>
          <a:p>
            <a:r>
              <a:rPr lang="en-US" b="1" dirty="0"/>
              <a:t>show doctor info Sequence Diagram </a:t>
            </a:r>
          </a:p>
        </p:txBody>
      </p:sp>
      <p:sp>
        <p:nvSpPr>
          <p:cNvPr id="8" name="TextBox 7"/>
          <p:cNvSpPr txBox="1"/>
          <p:nvPr/>
        </p:nvSpPr>
        <p:spPr>
          <a:xfrm>
            <a:off x="8426087" y="6088072"/>
            <a:ext cx="3657199" cy="369332"/>
          </a:xfrm>
          <a:prstGeom prst="rect">
            <a:avLst/>
          </a:prstGeom>
          <a:noFill/>
        </p:spPr>
        <p:txBody>
          <a:bodyPr wrap="square" rtlCol="0">
            <a:spAutoFit/>
          </a:bodyPr>
          <a:lstStyle/>
          <a:p>
            <a:r>
              <a:rPr lang="en-US" b="1" dirty="0"/>
              <a:t>upload reports Sequence Diagram </a:t>
            </a:r>
          </a:p>
        </p:txBody>
      </p:sp>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2192000" cy="6844430"/>
          </a:xfrm>
          <a:prstGeom prst="rect">
            <a:avLst/>
          </a:prstGeom>
        </p:spPr>
      </p:pic>
      <p:cxnSp>
        <p:nvCxnSpPr>
          <p:cNvPr id="15" name="Straight Connector 14"/>
          <p:cNvCxnSpPr/>
          <p:nvPr/>
        </p:nvCxnSpPr>
        <p:spPr>
          <a:xfrm flipV="1">
            <a:off x="178802" y="760653"/>
            <a:ext cx="11592784" cy="29275"/>
          </a:xfrm>
          <a:prstGeom prst="line">
            <a:avLst/>
          </a:prstGeom>
        </p:spPr>
        <p:style>
          <a:lnRef idx="1">
            <a:schemeClr val="dk1"/>
          </a:lnRef>
          <a:fillRef idx="0">
            <a:schemeClr val="dk1"/>
          </a:fillRef>
          <a:effectRef idx="0">
            <a:schemeClr val="dk1"/>
          </a:effectRef>
          <a:fontRef idx="minor">
            <a:schemeClr val="tx1"/>
          </a:fontRef>
        </p:style>
      </p:cxnSp>
      <p:sp>
        <p:nvSpPr>
          <p:cNvPr id="2" name="Content Placeholder 2"/>
          <p:cNvSpPr>
            <a:spLocks noGrp="1"/>
          </p:cNvSpPr>
          <p:nvPr>
            <p:ph idx="1"/>
          </p:nvPr>
        </p:nvSpPr>
        <p:spPr>
          <a:xfrm>
            <a:off x="838200" y="5862043"/>
            <a:ext cx="10515600" cy="450869"/>
          </a:xfrm>
        </p:spPr>
        <p:txBody>
          <a:bodyPr>
            <a:normAutofit/>
          </a:bodyPr>
          <a:lstStyle/>
          <a:p>
            <a:pPr marL="0" indent="0">
              <a:buNone/>
            </a:pPr>
            <a:endParaRPr lang="en-US" sz="1800" b="1" spc="-15" dirty="0">
              <a:effectLst/>
              <a:latin typeface="Times New Roman" panose="02020603050405020304" pitchFamily="18" charset="0"/>
              <a:ea typeface="Times New Roman" panose="02020603050405020304" pitchFamily="18" charset="0"/>
            </a:endParaRPr>
          </a:p>
          <a:p>
            <a:endParaRPr lang="en-US" dirty="0"/>
          </a:p>
        </p:txBody>
      </p:sp>
      <p:sp>
        <p:nvSpPr>
          <p:cNvPr id="4" name="TextBox 3"/>
          <p:cNvSpPr txBox="1"/>
          <p:nvPr/>
        </p:nvSpPr>
        <p:spPr>
          <a:xfrm>
            <a:off x="178802" y="328263"/>
            <a:ext cx="3866729" cy="461665"/>
          </a:xfrm>
          <a:prstGeom prst="rect">
            <a:avLst/>
          </a:prstGeom>
          <a:noFill/>
        </p:spPr>
        <p:txBody>
          <a:bodyPr wrap="square" rtlCol="0">
            <a:spAutoFit/>
          </a:bodyPr>
          <a:lstStyle/>
          <a:p>
            <a:r>
              <a:rPr lang="en-US" sz="2400" b="1" dirty="0"/>
              <a:t>UML (Sequence Diagram)</a:t>
            </a:r>
          </a:p>
        </p:txBody>
      </p:sp>
      <p:pic>
        <p:nvPicPr>
          <p:cNvPr id="14338" name="Picture 8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0466" y="1170589"/>
            <a:ext cx="4178423" cy="4676816"/>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14340" name="Picture 8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93188" y="1185226"/>
            <a:ext cx="3612593" cy="467681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150466" y="5862043"/>
            <a:ext cx="3895065" cy="369332"/>
          </a:xfrm>
          <a:prstGeom prst="rect">
            <a:avLst/>
          </a:prstGeom>
          <a:noFill/>
        </p:spPr>
        <p:txBody>
          <a:bodyPr wrap="square" rtlCol="0">
            <a:spAutoFit/>
          </a:bodyPr>
          <a:lstStyle/>
          <a:p>
            <a:r>
              <a:rPr lang="pt-BR" b="1" dirty="0"/>
              <a:t>update system info Sequence Diagram </a:t>
            </a:r>
            <a:endParaRPr lang="en-US" b="1" dirty="0"/>
          </a:p>
        </p:txBody>
      </p:sp>
      <p:sp>
        <p:nvSpPr>
          <p:cNvPr id="10" name="TextBox 9"/>
          <p:cNvSpPr txBox="1"/>
          <p:nvPr/>
        </p:nvSpPr>
        <p:spPr>
          <a:xfrm>
            <a:off x="4328890" y="5906666"/>
            <a:ext cx="4107188" cy="369332"/>
          </a:xfrm>
          <a:prstGeom prst="rect">
            <a:avLst/>
          </a:prstGeom>
          <a:noFill/>
        </p:spPr>
        <p:txBody>
          <a:bodyPr wrap="square" rtlCol="0">
            <a:spAutoFit/>
          </a:bodyPr>
          <a:lstStyle/>
          <a:p>
            <a:r>
              <a:rPr lang="en-US" b="1" dirty="0"/>
              <a:t>doctor voice reports Sequence Diagram </a:t>
            </a:r>
          </a:p>
        </p:txBody>
      </p:sp>
      <p:pic>
        <p:nvPicPr>
          <p:cNvPr id="8" name="Picture 7"/>
          <p:cNvPicPr>
            <a:picLocks noChangeAspect="1"/>
          </p:cNvPicPr>
          <p:nvPr/>
        </p:nvPicPr>
        <p:blipFill>
          <a:blip r:embed="rId6"/>
          <a:stretch>
            <a:fillRect/>
          </a:stretch>
        </p:blipFill>
        <p:spPr>
          <a:xfrm>
            <a:off x="8270080" y="1185226"/>
            <a:ext cx="3771454" cy="4662179"/>
          </a:xfrm>
          <a:prstGeom prst="rect">
            <a:avLst/>
          </a:prstGeom>
          <a:ln w="19050">
            <a:solidFill>
              <a:schemeClr val="tx1"/>
            </a:solidFill>
          </a:ln>
        </p:spPr>
      </p:pic>
      <p:sp>
        <p:nvSpPr>
          <p:cNvPr id="11" name="TextBox 10"/>
          <p:cNvSpPr txBox="1"/>
          <p:nvPr/>
        </p:nvSpPr>
        <p:spPr>
          <a:xfrm>
            <a:off x="8349835" y="5919537"/>
            <a:ext cx="3312317" cy="646331"/>
          </a:xfrm>
          <a:prstGeom prst="rect">
            <a:avLst/>
          </a:prstGeom>
          <a:noFill/>
        </p:spPr>
        <p:txBody>
          <a:bodyPr wrap="none" rtlCol="0">
            <a:spAutoFit/>
          </a:bodyPr>
          <a:lstStyle/>
          <a:p>
            <a:r>
              <a:rPr lang="en-US" b="1" dirty="0"/>
              <a:t>Parent Log in Sequence Diagram </a:t>
            </a:r>
          </a:p>
          <a:p>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44430"/>
          </a:xfrm>
          <a:prstGeom prst="rect">
            <a:avLst/>
          </a:prstGeom>
        </p:spPr>
      </p:pic>
      <p:cxnSp>
        <p:nvCxnSpPr>
          <p:cNvPr id="15" name="Straight Connector 14"/>
          <p:cNvCxnSpPr/>
          <p:nvPr/>
        </p:nvCxnSpPr>
        <p:spPr>
          <a:xfrm flipV="1">
            <a:off x="178802" y="760653"/>
            <a:ext cx="11592784" cy="29275"/>
          </a:xfrm>
          <a:prstGeom prst="line">
            <a:avLst/>
          </a:prstGeom>
        </p:spPr>
        <p:style>
          <a:lnRef idx="1">
            <a:schemeClr val="dk1"/>
          </a:lnRef>
          <a:fillRef idx="0">
            <a:schemeClr val="dk1"/>
          </a:fillRef>
          <a:effectRef idx="0">
            <a:schemeClr val="dk1"/>
          </a:effectRef>
          <a:fontRef idx="minor">
            <a:schemeClr val="tx1"/>
          </a:fontRef>
        </p:style>
      </p:cxnSp>
      <p:sp>
        <p:nvSpPr>
          <p:cNvPr id="2" name="Content Placeholder 2"/>
          <p:cNvSpPr>
            <a:spLocks noGrp="1"/>
          </p:cNvSpPr>
          <p:nvPr>
            <p:ph idx="1"/>
          </p:nvPr>
        </p:nvSpPr>
        <p:spPr>
          <a:xfrm>
            <a:off x="838200" y="5862043"/>
            <a:ext cx="10515600" cy="450869"/>
          </a:xfrm>
        </p:spPr>
        <p:txBody>
          <a:bodyPr>
            <a:normAutofit/>
          </a:bodyPr>
          <a:lstStyle/>
          <a:p>
            <a:pPr marL="0" indent="0">
              <a:buNone/>
            </a:pPr>
            <a:endParaRPr lang="en-US" sz="1800" b="1" spc="-15" dirty="0">
              <a:effectLst/>
              <a:latin typeface="Times New Roman" panose="02020603050405020304" pitchFamily="18" charset="0"/>
              <a:ea typeface="Times New Roman" panose="02020603050405020304" pitchFamily="18" charset="0"/>
            </a:endParaRPr>
          </a:p>
          <a:p>
            <a:endParaRPr lang="en-US" dirty="0"/>
          </a:p>
        </p:txBody>
      </p:sp>
      <p:sp>
        <p:nvSpPr>
          <p:cNvPr id="4" name="TextBox 3"/>
          <p:cNvSpPr txBox="1"/>
          <p:nvPr/>
        </p:nvSpPr>
        <p:spPr>
          <a:xfrm>
            <a:off x="178802" y="328263"/>
            <a:ext cx="3866729" cy="461665"/>
          </a:xfrm>
          <a:prstGeom prst="rect">
            <a:avLst/>
          </a:prstGeom>
          <a:noFill/>
        </p:spPr>
        <p:txBody>
          <a:bodyPr wrap="square" rtlCol="0">
            <a:spAutoFit/>
          </a:bodyPr>
          <a:lstStyle/>
          <a:p>
            <a:r>
              <a:rPr lang="en-US" sz="2400" b="1" dirty="0"/>
              <a:t>UML (Class Diagram)</a:t>
            </a:r>
          </a:p>
        </p:txBody>
      </p:sp>
      <p:pic>
        <p:nvPicPr>
          <p:cNvPr id="8" name="Picture 7" descr="A diagram of a computer&#10;&#10;Description automatically generated"/>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8802" y="965571"/>
            <a:ext cx="11841133" cy="5259516"/>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44430"/>
          </a:xfrm>
          <a:prstGeom prst="rect">
            <a:avLst/>
          </a:prstGeom>
        </p:spPr>
      </p:pic>
      <p:cxnSp>
        <p:nvCxnSpPr>
          <p:cNvPr id="15" name="Straight Connector 14"/>
          <p:cNvCxnSpPr/>
          <p:nvPr/>
        </p:nvCxnSpPr>
        <p:spPr>
          <a:xfrm flipV="1">
            <a:off x="178802" y="760653"/>
            <a:ext cx="11592784" cy="29275"/>
          </a:xfrm>
          <a:prstGeom prst="line">
            <a:avLst/>
          </a:prstGeom>
        </p:spPr>
        <p:style>
          <a:lnRef idx="1">
            <a:schemeClr val="dk1"/>
          </a:lnRef>
          <a:fillRef idx="0">
            <a:schemeClr val="dk1"/>
          </a:fillRef>
          <a:effectRef idx="0">
            <a:schemeClr val="dk1"/>
          </a:effectRef>
          <a:fontRef idx="minor">
            <a:schemeClr val="tx1"/>
          </a:fontRef>
        </p:style>
      </p:cxnSp>
      <p:sp>
        <p:nvSpPr>
          <p:cNvPr id="2" name="Content Placeholder 2"/>
          <p:cNvSpPr>
            <a:spLocks noGrp="1"/>
          </p:cNvSpPr>
          <p:nvPr>
            <p:ph idx="1"/>
          </p:nvPr>
        </p:nvSpPr>
        <p:spPr>
          <a:xfrm>
            <a:off x="838200" y="5862043"/>
            <a:ext cx="10515600" cy="450869"/>
          </a:xfrm>
        </p:spPr>
        <p:txBody>
          <a:bodyPr>
            <a:normAutofit/>
          </a:bodyPr>
          <a:lstStyle/>
          <a:p>
            <a:pPr marL="0" indent="0">
              <a:buNone/>
            </a:pPr>
            <a:endParaRPr lang="en-US" sz="1800" b="1" spc="-15" dirty="0">
              <a:effectLst/>
              <a:latin typeface="Times New Roman" panose="02020603050405020304" pitchFamily="18" charset="0"/>
              <a:ea typeface="Times New Roman" panose="02020603050405020304" pitchFamily="18" charset="0"/>
            </a:endParaRPr>
          </a:p>
          <a:p>
            <a:endParaRPr lang="en-US" dirty="0"/>
          </a:p>
        </p:txBody>
      </p:sp>
      <p:sp>
        <p:nvSpPr>
          <p:cNvPr id="4" name="TextBox 3"/>
          <p:cNvSpPr txBox="1"/>
          <p:nvPr/>
        </p:nvSpPr>
        <p:spPr>
          <a:xfrm>
            <a:off x="178802" y="328263"/>
            <a:ext cx="3866729" cy="461665"/>
          </a:xfrm>
          <a:prstGeom prst="rect">
            <a:avLst/>
          </a:prstGeom>
          <a:noFill/>
        </p:spPr>
        <p:txBody>
          <a:bodyPr wrap="square" rtlCol="0">
            <a:spAutoFit/>
          </a:bodyPr>
          <a:lstStyle/>
          <a:p>
            <a:r>
              <a:rPr lang="en-US" sz="2400" b="1" dirty="0"/>
              <a:t>UML (Activity Diagram)</a:t>
            </a:r>
          </a:p>
        </p:txBody>
      </p:sp>
      <p:pic>
        <p:nvPicPr>
          <p:cNvPr id="10242" name="Picture 8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070" y="902344"/>
            <a:ext cx="5982929" cy="538129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10244" name="Picture 8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84902" y="902344"/>
            <a:ext cx="5794028" cy="541056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2192000" cy="6844430"/>
          </a:xfrm>
          <a:prstGeom prst="rect">
            <a:avLst/>
          </a:prstGeom>
          <a:ln>
            <a:noFill/>
          </a:ln>
        </p:spPr>
      </p:pic>
      <p:cxnSp>
        <p:nvCxnSpPr>
          <p:cNvPr id="15" name="Straight Connector 14"/>
          <p:cNvCxnSpPr/>
          <p:nvPr/>
        </p:nvCxnSpPr>
        <p:spPr>
          <a:xfrm flipV="1">
            <a:off x="178802" y="760653"/>
            <a:ext cx="11592784" cy="29275"/>
          </a:xfrm>
          <a:prstGeom prst="line">
            <a:avLst/>
          </a:prstGeom>
        </p:spPr>
        <p:style>
          <a:lnRef idx="1">
            <a:schemeClr val="dk1"/>
          </a:lnRef>
          <a:fillRef idx="0">
            <a:schemeClr val="dk1"/>
          </a:fillRef>
          <a:effectRef idx="0">
            <a:schemeClr val="dk1"/>
          </a:effectRef>
          <a:fontRef idx="minor">
            <a:schemeClr val="tx1"/>
          </a:fontRef>
        </p:style>
      </p:cxnSp>
      <p:sp>
        <p:nvSpPr>
          <p:cNvPr id="9" name="TextBox 8"/>
          <p:cNvSpPr txBox="1"/>
          <p:nvPr/>
        </p:nvSpPr>
        <p:spPr>
          <a:xfrm>
            <a:off x="178802" y="298988"/>
            <a:ext cx="2238233" cy="461665"/>
          </a:xfrm>
          <a:prstGeom prst="rect">
            <a:avLst/>
          </a:prstGeom>
          <a:noFill/>
        </p:spPr>
        <p:txBody>
          <a:bodyPr wrap="square" rtlCol="0">
            <a:spAutoFit/>
          </a:bodyPr>
          <a:lstStyle/>
          <a:p>
            <a:r>
              <a:rPr lang="en-US" sz="2400" b="1" dirty="0">
                <a:hlinkClick r:id="rId4"/>
              </a:rPr>
              <a:t>UI/UX Design </a:t>
            </a:r>
            <a:endParaRPr lang="en-US" sz="2400" b="1" dirty="0"/>
          </a:p>
        </p:txBody>
      </p:sp>
      <p:pic>
        <p:nvPicPr>
          <p:cNvPr id="10" name="Picture 9" descr="A computer with a baby on it&#10;&#10;Description automatically generated"/>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595837" y="651209"/>
            <a:ext cx="7020450" cy="5265338"/>
          </a:xfrm>
          <a:prstGeom prst="rect">
            <a:avLst/>
          </a:prstGeom>
        </p:spPr>
      </p:pic>
      <p:sp>
        <p:nvSpPr>
          <p:cNvPr id="11" name="TextBox 10"/>
          <p:cNvSpPr txBox="1"/>
          <p:nvPr/>
        </p:nvSpPr>
        <p:spPr>
          <a:xfrm>
            <a:off x="4746111" y="814555"/>
            <a:ext cx="2699778" cy="584775"/>
          </a:xfrm>
          <a:prstGeom prst="rect">
            <a:avLst/>
          </a:prstGeom>
          <a:noFill/>
        </p:spPr>
        <p:txBody>
          <a:bodyPr wrap="none" rtlCol="0">
            <a:spAutoFit/>
          </a:bodyPr>
          <a:lstStyle/>
          <a:p>
            <a:r>
              <a:rPr lang="en-US" sz="3200" b="1" dirty="0">
                <a:latin typeface="PMingLiU-ExtB" panose="02020500000000000000" pitchFamily="18" charset="-120"/>
                <a:ea typeface="PMingLiU-ExtB" panose="02020500000000000000" pitchFamily="18" charset="-120"/>
              </a:rPr>
              <a:t>Our Home Page</a:t>
            </a:r>
          </a:p>
        </p:txBody>
      </p:sp>
      <p:sp>
        <p:nvSpPr>
          <p:cNvPr id="12" name="Rectangle 11">
            <a:hlinkClick r:id="rId6" action="ppaction://hlinksldjump"/>
          </p:cNvPr>
          <p:cNvSpPr/>
          <p:nvPr/>
        </p:nvSpPr>
        <p:spPr>
          <a:xfrm>
            <a:off x="5630427" y="4929175"/>
            <a:ext cx="1156548" cy="37844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hlinkClick r:id="rId7" action="ppaction://hlinksldjump"/>
          </p:cNvPr>
          <p:cNvSpPr/>
          <p:nvPr/>
        </p:nvSpPr>
        <p:spPr>
          <a:xfrm>
            <a:off x="6978463" y="4929175"/>
            <a:ext cx="1156548" cy="37844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TextBox 20"/>
          <p:cNvSpPr txBox="1"/>
          <p:nvPr/>
        </p:nvSpPr>
        <p:spPr>
          <a:xfrm>
            <a:off x="279400" y="5410992"/>
            <a:ext cx="11811000" cy="646331"/>
          </a:xfrm>
          <a:prstGeom prst="rect">
            <a:avLst/>
          </a:prstGeom>
          <a:noFill/>
        </p:spPr>
        <p:txBody>
          <a:bodyPr wrap="square" rtlCol="0">
            <a:spAutoFit/>
          </a:bodyPr>
          <a:lstStyle/>
          <a:p>
            <a:r>
              <a:rPr lang="en-US" dirty="0">
                <a:latin typeface="Amasis MT Pro Black" panose="02040A04050005020304" pitchFamily="18" charset="0"/>
              </a:rPr>
              <a:t>The main entry point of the platform, offering a simple navigation choice for fathers and hospitals to access their respective functionalities</a:t>
            </a:r>
          </a:p>
        </p:txBody>
      </p:sp>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44430"/>
          </a:xfrm>
          <a:prstGeom prst="rect">
            <a:avLst/>
          </a:prstGeom>
        </p:spPr>
      </p:pic>
      <p:cxnSp>
        <p:nvCxnSpPr>
          <p:cNvPr id="15" name="Straight Connector 14"/>
          <p:cNvCxnSpPr/>
          <p:nvPr/>
        </p:nvCxnSpPr>
        <p:spPr>
          <a:xfrm flipV="1">
            <a:off x="178802" y="760653"/>
            <a:ext cx="11592784" cy="29275"/>
          </a:xfrm>
          <a:prstGeom prst="line">
            <a:avLst/>
          </a:prstGeom>
        </p:spPr>
        <p:style>
          <a:lnRef idx="1">
            <a:schemeClr val="dk1"/>
          </a:lnRef>
          <a:fillRef idx="0">
            <a:schemeClr val="dk1"/>
          </a:fillRef>
          <a:effectRef idx="0">
            <a:schemeClr val="dk1"/>
          </a:effectRef>
          <a:fontRef idx="minor">
            <a:schemeClr val="tx1"/>
          </a:fontRef>
        </p:style>
      </p:cxnSp>
      <p:sp>
        <p:nvSpPr>
          <p:cNvPr id="9" name="TextBox 8"/>
          <p:cNvSpPr txBox="1"/>
          <p:nvPr/>
        </p:nvSpPr>
        <p:spPr>
          <a:xfrm>
            <a:off x="178802" y="298988"/>
            <a:ext cx="2238233" cy="461665"/>
          </a:xfrm>
          <a:prstGeom prst="rect">
            <a:avLst/>
          </a:prstGeom>
          <a:noFill/>
        </p:spPr>
        <p:txBody>
          <a:bodyPr wrap="square" rtlCol="0">
            <a:spAutoFit/>
          </a:bodyPr>
          <a:lstStyle/>
          <a:p>
            <a:r>
              <a:rPr lang="en-US" sz="2400" b="1" dirty="0">
                <a:hlinkClick r:id="rId3"/>
              </a:rPr>
              <a:t>UI/UX Design </a:t>
            </a:r>
            <a:endParaRPr lang="en-US" sz="2400" b="1" dirty="0"/>
          </a:p>
        </p:txBody>
      </p:sp>
      <p:sp>
        <p:nvSpPr>
          <p:cNvPr id="12" name="Rectangle 11">
            <a:hlinkClick r:id="rId4" action="ppaction://hlinksldjump"/>
          </p:cNvPr>
          <p:cNvSpPr/>
          <p:nvPr/>
        </p:nvSpPr>
        <p:spPr>
          <a:xfrm>
            <a:off x="5630427" y="4929175"/>
            <a:ext cx="1156548" cy="37844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hlinkClick r:id="rId5" action="ppaction://hlinksldjump"/>
          </p:cNvPr>
          <p:cNvSpPr/>
          <p:nvPr/>
        </p:nvSpPr>
        <p:spPr>
          <a:xfrm>
            <a:off x="6978463" y="4929175"/>
            <a:ext cx="1156548" cy="37844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hlinkClick r:id="rId4" action="ppaction://hlinksldjump"/>
          </p:cNvPr>
          <p:cNvSpPr/>
          <p:nvPr/>
        </p:nvSpPr>
        <p:spPr>
          <a:xfrm>
            <a:off x="7658100" y="1842969"/>
            <a:ext cx="565574" cy="27793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p:cNvSpPr txBox="1"/>
          <p:nvPr/>
        </p:nvSpPr>
        <p:spPr>
          <a:xfrm>
            <a:off x="127774" y="2038722"/>
            <a:ext cx="3618726" cy="584775"/>
          </a:xfrm>
          <a:prstGeom prst="rect">
            <a:avLst/>
          </a:prstGeom>
          <a:noFill/>
        </p:spPr>
        <p:txBody>
          <a:bodyPr wrap="square">
            <a:spAutoFit/>
          </a:bodyPr>
          <a:lstStyle/>
          <a:p>
            <a:r>
              <a:rPr lang="en-US" sz="3200" b="1" dirty="0">
                <a:latin typeface="PMingLiU-ExtB" panose="02020500000000000000" pitchFamily="18" charset="-120"/>
                <a:ea typeface="PMingLiU-ExtB" panose="02020500000000000000" pitchFamily="18" charset="-120"/>
              </a:rPr>
              <a:t>Parent Home Page</a:t>
            </a:r>
          </a:p>
        </p:txBody>
      </p:sp>
      <p:pic>
        <p:nvPicPr>
          <p:cNvPr id="8" name="Picture 7" descr="A computer with a picture of two people&#10;&#10;Description automatically generated"/>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555307" y="1251593"/>
            <a:ext cx="6445131" cy="4833848"/>
          </a:xfrm>
          <a:prstGeom prst="rect">
            <a:avLst/>
          </a:prstGeom>
        </p:spPr>
      </p:pic>
      <p:sp>
        <p:nvSpPr>
          <p:cNvPr id="18" name="TextBox 17"/>
          <p:cNvSpPr txBox="1"/>
          <p:nvPr/>
        </p:nvSpPr>
        <p:spPr>
          <a:xfrm>
            <a:off x="127774" y="2822050"/>
            <a:ext cx="5502653" cy="1200329"/>
          </a:xfrm>
          <a:prstGeom prst="rect">
            <a:avLst/>
          </a:prstGeom>
          <a:noFill/>
        </p:spPr>
        <p:txBody>
          <a:bodyPr wrap="square">
            <a:spAutoFit/>
          </a:bodyPr>
          <a:lstStyle/>
          <a:p>
            <a:r>
              <a:rPr lang="en-US" dirty="0">
                <a:latin typeface="Arial Rounded MT Bold" panose="020F0704030504030204" pitchFamily="34" charset="0"/>
              </a:rPr>
              <a:t>The primary interface for parents, providing seamless access to two essential features: booking a neonatal incubator and monitoring their baby's health and progress in real time.</a:t>
            </a:r>
          </a:p>
        </p:txBody>
      </p:sp>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44430"/>
          </a:xfrm>
          <a:prstGeom prst="rect">
            <a:avLst/>
          </a:prstGeom>
        </p:spPr>
      </p:pic>
      <p:cxnSp>
        <p:nvCxnSpPr>
          <p:cNvPr id="15" name="Straight Connector 14"/>
          <p:cNvCxnSpPr/>
          <p:nvPr/>
        </p:nvCxnSpPr>
        <p:spPr>
          <a:xfrm flipV="1">
            <a:off x="178802" y="760653"/>
            <a:ext cx="11592784" cy="29275"/>
          </a:xfrm>
          <a:prstGeom prst="line">
            <a:avLst/>
          </a:prstGeom>
        </p:spPr>
        <p:style>
          <a:lnRef idx="1">
            <a:schemeClr val="dk1"/>
          </a:lnRef>
          <a:fillRef idx="0">
            <a:schemeClr val="dk1"/>
          </a:fillRef>
          <a:effectRef idx="0">
            <a:schemeClr val="dk1"/>
          </a:effectRef>
          <a:fontRef idx="minor">
            <a:schemeClr val="tx1"/>
          </a:fontRef>
        </p:style>
      </p:cxnSp>
      <p:sp>
        <p:nvSpPr>
          <p:cNvPr id="9" name="TextBox 8"/>
          <p:cNvSpPr txBox="1"/>
          <p:nvPr/>
        </p:nvSpPr>
        <p:spPr>
          <a:xfrm>
            <a:off x="178802" y="343684"/>
            <a:ext cx="2448784" cy="461665"/>
          </a:xfrm>
          <a:prstGeom prst="rect">
            <a:avLst/>
          </a:prstGeom>
          <a:noFill/>
        </p:spPr>
        <p:txBody>
          <a:bodyPr wrap="square" rtlCol="0">
            <a:spAutoFit/>
          </a:bodyPr>
          <a:lstStyle/>
          <a:p>
            <a:r>
              <a:rPr lang="en-US" sz="2400" b="1" dirty="0"/>
              <a:t>Introduction</a:t>
            </a:r>
          </a:p>
        </p:txBody>
      </p:sp>
      <p:sp>
        <p:nvSpPr>
          <p:cNvPr id="2" name="Text Box 1"/>
          <p:cNvSpPr txBox="1"/>
          <p:nvPr/>
        </p:nvSpPr>
        <p:spPr>
          <a:xfrm>
            <a:off x="903605" y="2073910"/>
            <a:ext cx="9801225" cy="3060700"/>
          </a:xfrm>
          <a:prstGeom prst="rect">
            <a:avLst/>
          </a:prstGeom>
        </p:spPr>
        <p:txBody>
          <a:bodyPr wrap="square">
            <a:noAutofit/>
          </a:bodyPr>
          <a:lstStyle/>
          <a:p>
            <a:r>
              <a:rPr sz="1600"/>
              <a:t>In the traditional process of discovering talented athletes, scouts and coaches rely heavily on physical tryouts and in-person evaluations. This method is not only time-consuming but also inefficient, as it often fails to give equal attention to every participant. Thousands of athletes compete for limited opportunities, making it nearly impossible for coaches to identify every promising talent. This outdated approach is further compounded by the high costs and physical exhaustion associated with tryouts, creating barriers for young athletes to showcase their potential.</a:t>
            </a:r>
          </a:p>
          <a:p>
            <a:r>
              <a:rPr sz="1600"/>
              <a:t>Talent Vision introduces a revolutionary, modern approach to talent discovery by leveraging the power of a mobile app equipped with cutting-edge technology. Designed to address the inefficiencies of the traditional system, Talent Vision transforms the scouting process into an accessible, fair, and data-driven experience. The app will cater to multiple sports, making it a versatile tool for discovering talent across various athletic disciplines.</a:t>
            </a:r>
          </a:p>
        </p:txBody>
      </p:sp>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44430"/>
          </a:xfrm>
          <a:prstGeom prst="rect">
            <a:avLst/>
          </a:prstGeom>
        </p:spPr>
      </p:pic>
      <p:cxnSp>
        <p:nvCxnSpPr>
          <p:cNvPr id="15" name="Straight Connector 14"/>
          <p:cNvCxnSpPr/>
          <p:nvPr/>
        </p:nvCxnSpPr>
        <p:spPr>
          <a:xfrm flipV="1">
            <a:off x="178802" y="760653"/>
            <a:ext cx="11592784" cy="29275"/>
          </a:xfrm>
          <a:prstGeom prst="line">
            <a:avLst/>
          </a:prstGeom>
        </p:spPr>
        <p:style>
          <a:lnRef idx="1">
            <a:schemeClr val="dk1"/>
          </a:lnRef>
          <a:fillRef idx="0">
            <a:schemeClr val="dk1"/>
          </a:fillRef>
          <a:effectRef idx="0">
            <a:schemeClr val="dk1"/>
          </a:effectRef>
          <a:fontRef idx="minor">
            <a:schemeClr val="tx1"/>
          </a:fontRef>
        </p:style>
      </p:cxnSp>
      <p:sp>
        <p:nvSpPr>
          <p:cNvPr id="9" name="TextBox 8"/>
          <p:cNvSpPr txBox="1"/>
          <p:nvPr/>
        </p:nvSpPr>
        <p:spPr>
          <a:xfrm>
            <a:off x="178802" y="298988"/>
            <a:ext cx="2238233" cy="461665"/>
          </a:xfrm>
          <a:prstGeom prst="rect">
            <a:avLst/>
          </a:prstGeom>
          <a:noFill/>
        </p:spPr>
        <p:txBody>
          <a:bodyPr wrap="square" rtlCol="0">
            <a:spAutoFit/>
          </a:bodyPr>
          <a:lstStyle/>
          <a:p>
            <a:r>
              <a:rPr lang="en-US" sz="2400" b="1" dirty="0">
                <a:hlinkClick r:id="rId3"/>
              </a:rPr>
              <a:t>UI/UX Design </a:t>
            </a:r>
            <a:endParaRPr lang="en-US" sz="2400" b="1" dirty="0"/>
          </a:p>
        </p:txBody>
      </p:sp>
      <p:pic>
        <p:nvPicPr>
          <p:cNvPr id="8" name="Picture 7" descr="A computer with a chat window&#10;&#10;Description automatically generated"/>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396456" y="-150637"/>
            <a:ext cx="10113066" cy="7583823"/>
          </a:xfrm>
          <a:prstGeom prst="rect">
            <a:avLst/>
          </a:prstGeom>
        </p:spPr>
      </p:pic>
      <p:sp>
        <p:nvSpPr>
          <p:cNvPr id="16" name="TextBox 15"/>
          <p:cNvSpPr txBox="1"/>
          <p:nvPr/>
        </p:nvSpPr>
        <p:spPr>
          <a:xfrm>
            <a:off x="178802" y="2772241"/>
            <a:ext cx="5117098" cy="1200329"/>
          </a:xfrm>
          <a:prstGeom prst="rect">
            <a:avLst/>
          </a:prstGeom>
          <a:noFill/>
        </p:spPr>
        <p:txBody>
          <a:bodyPr wrap="square">
            <a:spAutoFit/>
          </a:bodyPr>
          <a:lstStyle/>
          <a:p>
            <a:r>
              <a:rPr lang="en-US" dirty="0">
                <a:latin typeface="Arial Rounded MT Bold" panose="020F0704030504030204" pitchFamily="34" charset="0"/>
              </a:rPr>
              <a:t>A booking interface for parents showing nearby incubators with filters for price, hospital type, camera availability, and daily availability updates</a:t>
            </a:r>
          </a:p>
        </p:txBody>
      </p:sp>
      <p:sp>
        <p:nvSpPr>
          <p:cNvPr id="17" name="TextBox 16"/>
          <p:cNvSpPr txBox="1"/>
          <p:nvPr/>
        </p:nvSpPr>
        <p:spPr>
          <a:xfrm>
            <a:off x="178802" y="2078731"/>
            <a:ext cx="2379177" cy="584775"/>
          </a:xfrm>
          <a:prstGeom prst="rect">
            <a:avLst/>
          </a:prstGeom>
          <a:noFill/>
        </p:spPr>
        <p:txBody>
          <a:bodyPr wrap="none" rtlCol="0">
            <a:spAutoFit/>
          </a:bodyPr>
          <a:lstStyle/>
          <a:p>
            <a:r>
              <a:rPr lang="en-US" sz="3200" b="1" dirty="0">
                <a:latin typeface="PMingLiU-ExtB" panose="02020500000000000000" pitchFamily="18" charset="-120"/>
                <a:ea typeface="PMingLiU-ExtB" panose="02020500000000000000" pitchFamily="18" charset="-120"/>
              </a:rPr>
              <a:t>Booking Page</a:t>
            </a:r>
          </a:p>
        </p:txBody>
      </p:sp>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44430"/>
          </a:xfrm>
          <a:prstGeom prst="rect">
            <a:avLst/>
          </a:prstGeom>
        </p:spPr>
      </p:pic>
      <p:cxnSp>
        <p:nvCxnSpPr>
          <p:cNvPr id="15" name="Straight Connector 14"/>
          <p:cNvCxnSpPr/>
          <p:nvPr/>
        </p:nvCxnSpPr>
        <p:spPr>
          <a:xfrm flipV="1">
            <a:off x="178802" y="760653"/>
            <a:ext cx="11592784" cy="29275"/>
          </a:xfrm>
          <a:prstGeom prst="line">
            <a:avLst/>
          </a:prstGeom>
        </p:spPr>
        <p:style>
          <a:lnRef idx="1">
            <a:schemeClr val="dk1"/>
          </a:lnRef>
          <a:fillRef idx="0">
            <a:schemeClr val="dk1"/>
          </a:fillRef>
          <a:effectRef idx="0">
            <a:schemeClr val="dk1"/>
          </a:effectRef>
          <a:fontRef idx="minor">
            <a:schemeClr val="tx1"/>
          </a:fontRef>
        </p:style>
      </p:cxnSp>
      <p:sp>
        <p:nvSpPr>
          <p:cNvPr id="9" name="TextBox 8"/>
          <p:cNvSpPr txBox="1"/>
          <p:nvPr/>
        </p:nvSpPr>
        <p:spPr>
          <a:xfrm>
            <a:off x="178802" y="298988"/>
            <a:ext cx="2238233" cy="461665"/>
          </a:xfrm>
          <a:prstGeom prst="rect">
            <a:avLst/>
          </a:prstGeom>
          <a:noFill/>
        </p:spPr>
        <p:txBody>
          <a:bodyPr wrap="square" rtlCol="0">
            <a:spAutoFit/>
          </a:bodyPr>
          <a:lstStyle/>
          <a:p>
            <a:r>
              <a:rPr lang="en-US" sz="2400" b="1" dirty="0">
                <a:hlinkClick r:id="rId3"/>
              </a:rPr>
              <a:t>UI/UX Design </a:t>
            </a:r>
            <a:endParaRPr lang="en-US" sz="2400" b="1" dirty="0"/>
          </a:p>
        </p:txBody>
      </p:sp>
      <p:pic>
        <p:nvPicPr>
          <p:cNvPr id="8" name="Picture 7" descr="A computer with a login page&#10;&#10;Description automatically generated"/>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298988"/>
            <a:ext cx="9145177" cy="6858000"/>
          </a:xfrm>
          <a:prstGeom prst="rect">
            <a:avLst/>
          </a:prstGeom>
        </p:spPr>
      </p:pic>
      <p:sp>
        <p:nvSpPr>
          <p:cNvPr id="16" name="TextBox 15"/>
          <p:cNvSpPr txBox="1"/>
          <p:nvPr/>
        </p:nvSpPr>
        <p:spPr>
          <a:xfrm>
            <a:off x="6187336" y="2416049"/>
            <a:ext cx="2847364" cy="584775"/>
          </a:xfrm>
          <a:prstGeom prst="rect">
            <a:avLst/>
          </a:prstGeom>
          <a:noFill/>
        </p:spPr>
        <p:txBody>
          <a:bodyPr wrap="square" rtlCol="0">
            <a:spAutoFit/>
          </a:bodyPr>
          <a:lstStyle/>
          <a:p>
            <a:r>
              <a:rPr lang="en-US" sz="3200" dirty="0">
                <a:latin typeface="PMingLiU-ExtB" panose="02020500000000000000" pitchFamily="18" charset="-120"/>
                <a:ea typeface="PMingLiU-ExtB" panose="02020500000000000000" pitchFamily="18" charset="-120"/>
              </a:rPr>
              <a:t>Booking form </a:t>
            </a:r>
          </a:p>
        </p:txBody>
      </p:sp>
      <p:sp>
        <p:nvSpPr>
          <p:cNvPr id="18" name="TextBox 17"/>
          <p:cNvSpPr txBox="1"/>
          <p:nvPr/>
        </p:nvSpPr>
        <p:spPr>
          <a:xfrm>
            <a:off x="6187336" y="3119735"/>
            <a:ext cx="6184900" cy="923330"/>
          </a:xfrm>
          <a:prstGeom prst="rect">
            <a:avLst/>
          </a:prstGeom>
          <a:noFill/>
        </p:spPr>
        <p:txBody>
          <a:bodyPr wrap="square">
            <a:spAutoFit/>
          </a:bodyPr>
          <a:lstStyle/>
          <a:p>
            <a:r>
              <a:rPr lang="en-US" dirty="0">
                <a:latin typeface="Arial Rounded MT Bold" panose="020F0704030504030204" pitchFamily="34" charset="0"/>
              </a:rPr>
              <a:t>A form where parents enter required details such as the prescription, name, and national ID number to complete the booking process</a:t>
            </a:r>
          </a:p>
        </p:txBody>
      </p:sp>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44430"/>
          </a:xfrm>
          <a:prstGeom prst="rect">
            <a:avLst/>
          </a:prstGeom>
        </p:spPr>
      </p:pic>
      <p:cxnSp>
        <p:nvCxnSpPr>
          <p:cNvPr id="15" name="Straight Connector 14"/>
          <p:cNvCxnSpPr/>
          <p:nvPr/>
        </p:nvCxnSpPr>
        <p:spPr>
          <a:xfrm flipV="1">
            <a:off x="178802" y="760653"/>
            <a:ext cx="11592784" cy="29275"/>
          </a:xfrm>
          <a:prstGeom prst="line">
            <a:avLst/>
          </a:prstGeom>
        </p:spPr>
        <p:style>
          <a:lnRef idx="1">
            <a:schemeClr val="dk1"/>
          </a:lnRef>
          <a:fillRef idx="0">
            <a:schemeClr val="dk1"/>
          </a:fillRef>
          <a:effectRef idx="0">
            <a:schemeClr val="dk1"/>
          </a:effectRef>
          <a:fontRef idx="minor">
            <a:schemeClr val="tx1"/>
          </a:fontRef>
        </p:style>
      </p:cxnSp>
      <p:sp>
        <p:nvSpPr>
          <p:cNvPr id="9" name="TextBox 8"/>
          <p:cNvSpPr txBox="1"/>
          <p:nvPr/>
        </p:nvSpPr>
        <p:spPr>
          <a:xfrm>
            <a:off x="178802" y="298988"/>
            <a:ext cx="2238233" cy="461665"/>
          </a:xfrm>
          <a:prstGeom prst="rect">
            <a:avLst/>
          </a:prstGeom>
          <a:noFill/>
        </p:spPr>
        <p:txBody>
          <a:bodyPr wrap="square" rtlCol="0">
            <a:spAutoFit/>
          </a:bodyPr>
          <a:lstStyle/>
          <a:p>
            <a:r>
              <a:rPr lang="en-US" sz="2400" b="1" dirty="0">
                <a:hlinkClick r:id="rId3"/>
              </a:rPr>
              <a:t>UI/UX Design </a:t>
            </a:r>
            <a:endParaRPr lang="en-US" sz="2400" b="1" dirty="0"/>
          </a:p>
        </p:txBody>
      </p:sp>
      <p:pic>
        <p:nvPicPr>
          <p:cNvPr id="4" name="Picture 3" descr="A computer with a blue screen&#10;&#10;Description automatically generated"/>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298988"/>
            <a:ext cx="9145177" cy="6858000"/>
          </a:xfrm>
          <a:prstGeom prst="rect">
            <a:avLst/>
          </a:prstGeom>
        </p:spPr>
      </p:pic>
      <p:sp>
        <p:nvSpPr>
          <p:cNvPr id="8" name="TextBox 7"/>
          <p:cNvSpPr txBox="1"/>
          <p:nvPr/>
        </p:nvSpPr>
        <p:spPr>
          <a:xfrm>
            <a:off x="6235700" y="3346988"/>
            <a:ext cx="4495800" cy="1477328"/>
          </a:xfrm>
          <a:prstGeom prst="rect">
            <a:avLst/>
          </a:prstGeom>
          <a:noFill/>
        </p:spPr>
        <p:txBody>
          <a:bodyPr wrap="square">
            <a:spAutoFit/>
          </a:bodyPr>
          <a:lstStyle/>
          <a:p>
            <a:r>
              <a:rPr lang="en-US" dirty="0">
                <a:latin typeface="Arial Rounded MT Bold" panose="020F0704030504030204" pitchFamily="34" charset="0"/>
              </a:rPr>
              <a:t>A confirmation message displaying the booking details, including the estimated hours required to reach the selected incubator based on the parent's current location.</a:t>
            </a:r>
          </a:p>
        </p:txBody>
      </p:sp>
      <p:sp>
        <p:nvSpPr>
          <p:cNvPr id="13" name="TextBox 12"/>
          <p:cNvSpPr txBox="1"/>
          <p:nvPr/>
        </p:nvSpPr>
        <p:spPr>
          <a:xfrm>
            <a:off x="6235700" y="2661064"/>
            <a:ext cx="5097180" cy="584775"/>
          </a:xfrm>
          <a:prstGeom prst="rect">
            <a:avLst/>
          </a:prstGeom>
          <a:noFill/>
        </p:spPr>
        <p:txBody>
          <a:bodyPr wrap="square">
            <a:spAutoFit/>
          </a:bodyPr>
          <a:lstStyle/>
          <a:p>
            <a:r>
              <a:rPr lang="en-US" sz="3200" dirty="0">
                <a:latin typeface="PMingLiU-ExtB" panose="02020500000000000000" pitchFamily="18" charset="-120"/>
                <a:ea typeface="PMingLiU-ExtB" panose="02020500000000000000" pitchFamily="18" charset="-120"/>
              </a:rPr>
              <a:t>Booking confirmation message</a:t>
            </a:r>
          </a:p>
        </p:txBody>
      </p:sp>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44430"/>
          </a:xfrm>
          <a:prstGeom prst="rect">
            <a:avLst/>
          </a:prstGeom>
        </p:spPr>
      </p:pic>
      <p:cxnSp>
        <p:nvCxnSpPr>
          <p:cNvPr id="15" name="Straight Connector 14"/>
          <p:cNvCxnSpPr/>
          <p:nvPr/>
        </p:nvCxnSpPr>
        <p:spPr>
          <a:xfrm flipV="1">
            <a:off x="178802" y="760653"/>
            <a:ext cx="11592784" cy="29275"/>
          </a:xfrm>
          <a:prstGeom prst="line">
            <a:avLst/>
          </a:prstGeom>
        </p:spPr>
        <p:style>
          <a:lnRef idx="1">
            <a:schemeClr val="dk1"/>
          </a:lnRef>
          <a:fillRef idx="0">
            <a:schemeClr val="dk1"/>
          </a:fillRef>
          <a:effectRef idx="0">
            <a:schemeClr val="dk1"/>
          </a:effectRef>
          <a:fontRef idx="minor">
            <a:schemeClr val="tx1"/>
          </a:fontRef>
        </p:style>
      </p:cxnSp>
      <p:sp>
        <p:nvSpPr>
          <p:cNvPr id="9" name="TextBox 8"/>
          <p:cNvSpPr txBox="1"/>
          <p:nvPr/>
        </p:nvSpPr>
        <p:spPr>
          <a:xfrm>
            <a:off x="178802" y="298988"/>
            <a:ext cx="2238233" cy="461665"/>
          </a:xfrm>
          <a:prstGeom prst="rect">
            <a:avLst/>
          </a:prstGeom>
          <a:noFill/>
        </p:spPr>
        <p:txBody>
          <a:bodyPr wrap="square" rtlCol="0">
            <a:spAutoFit/>
          </a:bodyPr>
          <a:lstStyle/>
          <a:p>
            <a:r>
              <a:rPr lang="en-US" sz="2400" b="1" dirty="0">
                <a:hlinkClick r:id="rId3"/>
              </a:rPr>
              <a:t>UI/UX Design </a:t>
            </a:r>
            <a:endParaRPr lang="en-US" sz="2400" b="1" dirty="0"/>
          </a:p>
        </p:txBody>
      </p:sp>
      <p:sp>
        <p:nvSpPr>
          <p:cNvPr id="6" name="TextBox 5"/>
          <p:cNvSpPr txBox="1"/>
          <p:nvPr/>
        </p:nvSpPr>
        <p:spPr>
          <a:xfrm>
            <a:off x="178802" y="2602964"/>
            <a:ext cx="3926115" cy="584775"/>
          </a:xfrm>
          <a:prstGeom prst="rect">
            <a:avLst/>
          </a:prstGeom>
          <a:noFill/>
        </p:spPr>
        <p:txBody>
          <a:bodyPr wrap="square">
            <a:spAutoFit/>
          </a:bodyPr>
          <a:lstStyle/>
          <a:p>
            <a:r>
              <a:rPr lang="en-US" sz="3200" b="1" dirty="0">
                <a:latin typeface="PMingLiU-ExtB" panose="02020500000000000000" pitchFamily="18" charset="-120"/>
                <a:ea typeface="PMingLiU-ExtB" panose="02020500000000000000" pitchFamily="18" charset="-120"/>
              </a:rPr>
              <a:t>Parent Sign up Page</a:t>
            </a:r>
          </a:p>
        </p:txBody>
      </p:sp>
      <p:pic>
        <p:nvPicPr>
          <p:cNvPr id="5" name="Picture 4" descr="A computer with a baby on it&#10;&#10;Description automatically generated"/>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17000" y="1261804"/>
            <a:ext cx="6775000" cy="5080596"/>
          </a:xfrm>
          <a:prstGeom prst="rect">
            <a:avLst/>
          </a:prstGeom>
        </p:spPr>
      </p:pic>
      <p:sp>
        <p:nvSpPr>
          <p:cNvPr id="11" name="TextBox 10"/>
          <p:cNvSpPr txBox="1"/>
          <p:nvPr/>
        </p:nvSpPr>
        <p:spPr>
          <a:xfrm>
            <a:off x="178802" y="3187739"/>
            <a:ext cx="5447298" cy="1200329"/>
          </a:xfrm>
          <a:prstGeom prst="rect">
            <a:avLst/>
          </a:prstGeom>
          <a:noFill/>
        </p:spPr>
        <p:txBody>
          <a:bodyPr wrap="square">
            <a:spAutoFit/>
          </a:bodyPr>
          <a:lstStyle/>
          <a:p>
            <a:r>
              <a:rPr lang="en-US" dirty="0">
                <a:latin typeface="Arial Rounded MT Bold" panose="020F0704030504030204" pitchFamily="34" charset="0"/>
              </a:rPr>
              <a:t>A registration page where parents provide their information, including name, contact details, and national ID, to create an account for tracking their baby's health and progress</a:t>
            </a:r>
          </a:p>
        </p:txBody>
      </p:sp>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44430"/>
          </a:xfrm>
          <a:prstGeom prst="rect">
            <a:avLst/>
          </a:prstGeom>
        </p:spPr>
      </p:pic>
      <p:cxnSp>
        <p:nvCxnSpPr>
          <p:cNvPr id="15" name="Straight Connector 14"/>
          <p:cNvCxnSpPr/>
          <p:nvPr/>
        </p:nvCxnSpPr>
        <p:spPr>
          <a:xfrm flipV="1">
            <a:off x="178802" y="760653"/>
            <a:ext cx="11592784" cy="29275"/>
          </a:xfrm>
          <a:prstGeom prst="line">
            <a:avLst/>
          </a:prstGeom>
        </p:spPr>
        <p:style>
          <a:lnRef idx="1">
            <a:schemeClr val="dk1"/>
          </a:lnRef>
          <a:fillRef idx="0">
            <a:schemeClr val="dk1"/>
          </a:fillRef>
          <a:effectRef idx="0">
            <a:schemeClr val="dk1"/>
          </a:effectRef>
          <a:fontRef idx="minor">
            <a:schemeClr val="tx1"/>
          </a:fontRef>
        </p:style>
      </p:cxnSp>
      <p:sp>
        <p:nvSpPr>
          <p:cNvPr id="9" name="TextBox 8"/>
          <p:cNvSpPr txBox="1"/>
          <p:nvPr/>
        </p:nvSpPr>
        <p:spPr>
          <a:xfrm>
            <a:off x="178802" y="298988"/>
            <a:ext cx="2238233" cy="461665"/>
          </a:xfrm>
          <a:prstGeom prst="rect">
            <a:avLst/>
          </a:prstGeom>
          <a:noFill/>
        </p:spPr>
        <p:txBody>
          <a:bodyPr wrap="square" rtlCol="0">
            <a:spAutoFit/>
          </a:bodyPr>
          <a:lstStyle/>
          <a:p>
            <a:r>
              <a:rPr lang="en-US" sz="2400" b="1" dirty="0">
                <a:hlinkClick r:id="rId3"/>
              </a:rPr>
              <a:t>UI/UX Design </a:t>
            </a:r>
            <a:endParaRPr lang="en-US" sz="2400" b="1" dirty="0"/>
          </a:p>
        </p:txBody>
      </p:sp>
      <p:sp>
        <p:nvSpPr>
          <p:cNvPr id="6" name="TextBox 5"/>
          <p:cNvSpPr txBox="1"/>
          <p:nvPr/>
        </p:nvSpPr>
        <p:spPr>
          <a:xfrm>
            <a:off x="235153" y="2851218"/>
            <a:ext cx="3207658" cy="584775"/>
          </a:xfrm>
          <a:prstGeom prst="rect">
            <a:avLst/>
          </a:prstGeom>
          <a:noFill/>
        </p:spPr>
        <p:txBody>
          <a:bodyPr wrap="square">
            <a:spAutoFit/>
          </a:bodyPr>
          <a:lstStyle/>
          <a:p>
            <a:r>
              <a:rPr lang="en-US" sz="3200" b="1" dirty="0">
                <a:latin typeface="PMingLiU-ExtB" panose="02020500000000000000" pitchFamily="18" charset="-120"/>
                <a:ea typeface="PMingLiU-ExtB" panose="02020500000000000000" pitchFamily="18" charset="-120"/>
              </a:rPr>
              <a:t>Parent Login Page</a:t>
            </a:r>
          </a:p>
        </p:txBody>
      </p:sp>
      <p:pic>
        <p:nvPicPr>
          <p:cNvPr id="10" name="Picture 9" descr="A computer with a login page&#10;&#10;Description automatically generated"/>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65634" y="1012609"/>
            <a:ext cx="7479815" cy="5609139"/>
          </a:xfrm>
          <a:prstGeom prst="rect">
            <a:avLst/>
          </a:prstGeom>
        </p:spPr>
      </p:pic>
      <p:sp>
        <p:nvSpPr>
          <p:cNvPr id="16" name="TextBox 15"/>
          <p:cNvSpPr txBox="1"/>
          <p:nvPr/>
        </p:nvSpPr>
        <p:spPr>
          <a:xfrm>
            <a:off x="258035" y="3543439"/>
            <a:ext cx="4318000" cy="1477328"/>
          </a:xfrm>
          <a:prstGeom prst="rect">
            <a:avLst/>
          </a:prstGeom>
          <a:noFill/>
        </p:spPr>
        <p:txBody>
          <a:bodyPr wrap="square">
            <a:spAutoFit/>
          </a:bodyPr>
          <a:lstStyle/>
          <a:p>
            <a:r>
              <a:rPr lang="en-US" dirty="0">
                <a:latin typeface="Arial Rounded MT Bold" panose="020F0704030504030204" pitchFamily="34" charset="0"/>
              </a:rPr>
              <a:t>A login page where parents enter their credentials, such as national ID and password, to access their account and track their baby's health and incubator booking details.</a:t>
            </a:r>
          </a:p>
        </p:txBody>
      </p:sp>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44430"/>
          </a:xfrm>
          <a:prstGeom prst="rect">
            <a:avLst/>
          </a:prstGeom>
        </p:spPr>
      </p:pic>
      <p:cxnSp>
        <p:nvCxnSpPr>
          <p:cNvPr id="15" name="Straight Connector 14"/>
          <p:cNvCxnSpPr/>
          <p:nvPr/>
        </p:nvCxnSpPr>
        <p:spPr>
          <a:xfrm flipV="1">
            <a:off x="178802" y="760653"/>
            <a:ext cx="11592784" cy="29275"/>
          </a:xfrm>
          <a:prstGeom prst="line">
            <a:avLst/>
          </a:prstGeom>
        </p:spPr>
        <p:style>
          <a:lnRef idx="1">
            <a:schemeClr val="dk1"/>
          </a:lnRef>
          <a:fillRef idx="0">
            <a:schemeClr val="dk1"/>
          </a:fillRef>
          <a:effectRef idx="0">
            <a:schemeClr val="dk1"/>
          </a:effectRef>
          <a:fontRef idx="minor">
            <a:schemeClr val="tx1"/>
          </a:fontRef>
        </p:style>
      </p:cxnSp>
      <p:sp>
        <p:nvSpPr>
          <p:cNvPr id="9" name="TextBox 8"/>
          <p:cNvSpPr txBox="1"/>
          <p:nvPr/>
        </p:nvSpPr>
        <p:spPr>
          <a:xfrm>
            <a:off x="178802" y="298988"/>
            <a:ext cx="2238233" cy="461665"/>
          </a:xfrm>
          <a:prstGeom prst="rect">
            <a:avLst/>
          </a:prstGeom>
          <a:noFill/>
        </p:spPr>
        <p:txBody>
          <a:bodyPr wrap="square" rtlCol="0">
            <a:spAutoFit/>
          </a:bodyPr>
          <a:lstStyle/>
          <a:p>
            <a:r>
              <a:rPr lang="en-US" sz="2400" b="1" dirty="0">
                <a:hlinkClick r:id="rId3"/>
              </a:rPr>
              <a:t>UI/UX Design </a:t>
            </a:r>
            <a:endParaRPr lang="en-US" sz="2400" b="1" dirty="0"/>
          </a:p>
        </p:txBody>
      </p:sp>
      <p:pic>
        <p:nvPicPr>
          <p:cNvPr id="4" name="Picture 3" descr="A computer with text on the screen&#10;&#10;Description automatically generated"/>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46823" y="298988"/>
            <a:ext cx="9145177" cy="6858000"/>
          </a:xfrm>
          <a:prstGeom prst="rect">
            <a:avLst/>
          </a:prstGeom>
        </p:spPr>
      </p:pic>
      <p:sp>
        <p:nvSpPr>
          <p:cNvPr id="11" name="TextBox 10"/>
          <p:cNvSpPr txBox="1"/>
          <p:nvPr/>
        </p:nvSpPr>
        <p:spPr>
          <a:xfrm>
            <a:off x="289228" y="3422215"/>
            <a:ext cx="4003372" cy="1754326"/>
          </a:xfrm>
          <a:prstGeom prst="rect">
            <a:avLst/>
          </a:prstGeom>
          <a:noFill/>
        </p:spPr>
        <p:txBody>
          <a:bodyPr wrap="square">
            <a:spAutoFit/>
          </a:bodyPr>
          <a:lstStyle/>
          <a:p>
            <a:r>
              <a:rPr lang="en-US" dirty="0">
                <a:latin typeface="Arial Rounded MT Bold" panose="020F0704030504030204" pitchFamily="34" charset="0"/>
              </a:rPr>
              <a:t>A dedicated tracking page displaying detailed information about the baby's health, progress, and incubator status, allowing parents to monitor their child's condition in real time</a:t>
            </a:r>
          </a:p>
        </p:txBody>
      </p:sp>
      <p:sp>
        <p:nvSpPr>
          <p:cNvPr id="12" name="TextBox 11"/>
          <p:cNvSpPr txBox="1"/>
          <p:nvPr/>
        </p:nvSpPr>
        <p:spPr>
          <a:xfrm>
            <a:off x="289228" y="2808165"/>
            <a:ext cx="3469219" cy="584775"/>
          </a:xfrm>
          <a:prstGeom prst="rect">
            <a:avLst/>
          </a:prstGeom>
          <a:noFill/>
        </p:spPr>
        <p:txBody>
          <a:bodyPr wrap="none" rtlCol="0">
            <a:spAutoFit/>
          </a:bodyPr>
          <a:lstStyle/>
          <a:p>
            <a:r>
              <a:rPr lang="en-US" sz="3200" dirty="0">
                <a:latin typeface="PMingLiU-ExtB" panose="02020500000000000000" pitchFamily="18" charset="-120"/>
                <a:ea typeface="PMingLiU-ExtB" panose="02020500000000000000" pitchFamily="18" charset="-120"/>
              </a:rPr>
              <a:t>Baby Tracking</a:t>
            </a:r>
            <a:r>
              <a:rPr lang="ar-EG" sz="3200" dirty="0">
                <a:latin typeface="PMingLiU-ExtB" panose="02020500000000000000" pitchFamily="18" charset="-120"/>
                <a:ea typeface="PMingLiU-ExtB" panose="02020500000000000000" pitchFamily="18" charset="-120"/>
              </a:rPr>
              <a:t> </a:t>
            </a:r>
            <a:r>
              <a:rPr lang="en-US" sz="3200" dirty="0">
                <a:latin typeface="PMingLiU-ExtB" panose="02020500000000000000" pitchFamily="18" charset="-120"/>
                <a:ea typeface="PMingLiU-ExtB" panose="02020500000000000000" pitchFamily="18" charset="-120"/>
              </a:rPr>
              <a:t>Page</a:t>
            </a:r>
          </a:p>
        </p:txBody>
      </p:sp>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44430"/>
          </a:xfrm>
          <a:prstGeom prst="rect">
            <a:avLst/>
          </a:prstGeom>
        </p:spPr>
      </p:pic>
      <p:cxnSp>
        <p:nvCxnSpPr>
          <p:cNvPr id="15" name="Straight Connector 14"/>
          <p:cNvCxnSpPr/>
          <p:nvPr/>
        </p:nvCxnSpPr>
        <p:spPr>
          <a:xfrm flipV="1">
            <a:off x="178802" y="760653"/>
            <a:ext cx="11592784" cy="29275"/>
          </a:xfrm>
          <a:prstGeom prst="line">
            <a:avLst/>
          </a:prstGeom>
        </p:spPr>
        <p:style>
          <a:lnRef idx="1">
            <a:schemeClr val="dk1"/>
          </a:lnRef>
          <a:fillRef idx="0">
            <a:schemeClr val="dk1"/>
          </a:fillRef>
          <a:effectRef idx="0">
            <a:schemeClr val="dk1"/>
          </a:effectRef>
          <a:fontRef idx="minor">
            <a:schemeClr val="tx1"/>
          </a:fontRef>
        </p:style>
      </p:cxnSp>
      <p:sp>
        <p:nvSpPr>
          <p:cNvPr id="9" name="TextBox 8"/>
          <p:cNvSpPr txBox="1"/>
          <p:nvPr/>
        </p:nvSpPr>
        <p:spPr>
          <a:xfrm>
            <a:off x="178802" y="298988"/>
            <a:ext cx="2238233" cy="461665"/>
          </a:xfrm>
          <a:prstGeom prst="rect">
            <a:avLst/>
          </a:prstGeom>
          <a:noFill/>
        </p:spPr>
        <p:txBody>
          <a:bodyPr wrap="square" rtlCol="0">
            <a:spAutoFit/>
          </a:bodyPr>
          <a:lstStyle/>
          <a:p>
            <a:r>
              <a:rPr lang="en-US" sz="2400" b="1" dirty="0">
                <a:hlinkClick r:id="rId3"/>
              </a:rPr>
              <a:t>UI/UX Design </a:t>
            </a:r>
            <a:endParaRPr lang="en-US" sz="2400" b="1" dirty="0"/>
          </a:p>
        </p:txBody>
      </p:sp>
      <p:pic>
        <p:nvPicPr>
          <p:cNvPr id="4" name="Picture 3" descr="A computer with a white screen&#10;&#10;Description automatically generated"/>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361717" y="151504"/>
            <a:ext cx="9145177" cy="6858000"/>
          </a:xfrm>
          <a:prstGeom prst="rect">
            <a:avLst/>
          </a:prstGeom>
        </p:spPr>
      </p:pic>
      <p:sp>
        <p:nvSpPr>
          <p:cNvPr id="8" name="TextBox 7"/>
          <p:cNvSpPr txBox="1"/>
          <p:nvPr/>
        </p:nvSpPr>
        <p:spPr>
          <a:xfrm>
            <a:off x="570772" y="3441110"/>
            <a:ext cx="3692525" cy="1754326"/>
          </a:xfrm>
          <a:prstGeom prst="rect">
            <a:avLst/>
          </a:prstGeom>
          <a:noFill/>
        </p:spPr>
        <p:txBody>
          <a:bodyPr wrap="square">
            <a:spAutoFit/>
          </a:bodyPr>
          <a:lstStyle/>
          <a:p>
            <a:r>
              <a:rPr lang="en-US" dirty="0">
                <a:latin typeface="Arial Rounded MT Bold" panose="020F0704030504030204" pitchFamily="34" charset="0"/>
              </a:rPr>
              <a:t>A chatbot feature designed to assist parents with health-related questions, providing instant support and guidance regarding their baby's care and incubator status</a:t>
            </a:r>
          </a:p>
        </p:txBody>
      </p:sp>
      <p:sp>
        <p:nvSpPr>
          <p:cNvPr id="11" name="TextBox 10"/>
          <p:cNvSpPr txBox="1"/>
          <p:nvPr/>
        </p:nvSpPr>
        <p:spPr>
          <a:xfrm>
            <a:off x="570772" y="2832115"/>
            <a:ext cx="3264628" cy="584775"/>
          </a:xfrm>
          <a:prstGeom prst="rect">
            <a:avLst/>
          </a:prstGeom>
          <a:noFill/>
        </p:spPr>
        <p:txBody>
          <a:bodyPr wrap="square">
            <a:spAutoFit/>
          </a:bodyPr>
          <a:lstStyle/>
          <a:p>
            <a:r>
              <a:rPr lang="en-US" sz="3200" dirty="0">
                <a:latin typeface="PMingLiU-ExtB" panose="02020500000000000000" pitchFamily="18" charset="-120"/>
                <a:ea typeface="PMingLiU-ExtB" panose="02020500000000000000" pitchFamily="18" charset="-120"/>
              </a:rPr>
              <a:t>Health Assistant</a:t>
            </a:r>
          </a:p>
        </p:txBody>
      </p:sp>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44430"/>
          </a:xfrm>
          <a:prstGeom prst="rect">
            <a:avLst/>
          </a:prstGeom>
        </p:spPr>
      </p:pic>
      <p:cxnSp>
        <p:nvCxnSpPr>
          <p:cNvPr id="15" name="Straight Connector 14"/>
          <p:cNvCxnSpPr/>
          <p:nvPr/>
        </p:nvCxnSpPr>
        <p:spPr>
          <a:xfrm flipV="1">
            <a:off x="178802" y="760653"/>
            <a:ext cx="11592784" cy="29275"/>
          </a:xfrm>
          <a:prstGeom prst="line">
            <a:avLst/>
          </a:prstGeom>
        </p:spPr>
        <p:style>
          <a:lnRef idx="1">
            <a:schemeClr val="dk1"/>
          </a:lnRef>
          <a:fillRef idx="0">
            <a:schemeClr val="dk1"/>
          </a:fillRef>
          <a:effectRef idx="0">
            <a:schemeClr val="dk1"/>
          </a:effectRef>
          <a:fontRef idx="minor">
            <a:schemeClr val="tx1"/>
          </a:fontRef>
        </p:style>
      </p:cxnSp>
      <p:sp>
        <p:nvSpPr>
          <p:cNvPr id="9" name="TextBox 8"/>
          <p:cNvSpPr txBox="1"/>
          <p:nvPr/>
        </p:nvSpPr>
        <p:spPr>
          <a:xfrm>
            <a:off x="178802" y="298988"/>
            <a:ext cx="2238233" cy="461665"/>
          </a:xfrm>
          <a:prstGeom prst="rect">
            <a:avLst/>
          </a:prstGeom>
          <a:noFill/>
        </p:spPr>
        <p:txBody>
          <a:bodyPr wrap="square" rtlCol="0">
            <a:spAutoFit/>
          </a:bodyPr>
          <a:lstStyle/>
          <a:p>
            <a:r>
              <a:rPr lang="en-US" sz="2400" b="1" dirty="0">
                <a:hlinkClick r:id="rId3"/>
              </a:rPr>
              <a:t>UI/UX Design </a:t>
            </a:r>
            <a:endParaRPr lang="en-US" sz="2400" b="1" dirty="0"/>
          </a:p>
        </p:txBody>
      </p:sp>
      <p:pic>
        <p:nvPicPr>
          <p:cNvPr id="4" name="Picture 3" descr="A computer with a blue screen&#10;&#10;Description automatically generated"/>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25625" y="166253"/>
            <a:ext cx="9145177" cy="6858000"/>
          </a:xfrm>
          <a:prstGeom prst="rect">
            <a:avLst/>
          </a:prstGeom>
        </p:spPr>
      </p:pic>
      <p:sp>
        <p:nvSpPr>
          <p:cNvPr id="8" name="TextBox 7"/>
          <p:cNvSpPr txBox="1"/>
          <p:nvPr/>
        </p:nvSpPr>
        <p:spPr>
          <a:xfrm>
            <a:off x="272894" y="3326239"/>
            <a:ext cx="3803806" cy="1200329"/>
          </a:xfrm>
          <a:prstGeom prst="rect">
            <a:avLst/>
          </a:prstGeom>
          <a:noFill/>
        </p:spPr>
        <p:txBody>
          <a:bodyPr wrap="square">
            <a:spAutoFit/>
          </a:bodyPr>
          <a:lstStyle/>
          <a:p>
            <a:r>
              <a:rPr lang="en-US" dirty="0">
                <a:latin typeface="Arial Rounded MT Bold" panose="020F0704030504030204" pitchFamily="34" charset="0"/>
              </a:rPr>
              <a:t>A profile page displaying the parent's personal information, including name, contact details, and national ID.</a:t>
            </a:r>
          </a:p>
        </p:txBody>
      </p:sp>
      <p:sp>
        <p:nvSpPr>
          <p:cNvPr id="11" name="TextBox 10"/>
          <p:cNvSpPr txBox="1"/>
          <p:nvPr/>
        </p:nvSpPr>
        <p:spPr>
          <a:xfrm>
            <a:off x="272894" y="2741464"/>
            <a:ext cx="2701925" cy="584775"/>
          </a:xfrm>
          <a:prstGeom prst="rect">
            <a:avLst/>
          </a:prstGeom>
          <a:noFill/>
        </p:spPr>
        <p:txBody>
          <a:bodyPr wrap="square">
            <a:spAutoFit/>
          </a:bodyPr>
          <a:lstStyle/>
          <a:p>
            <a:r>
              <a:rPr lang="en-US" sz="3200" dirty="0">
                <a:latin typeface="PMingLiU-ExtB" panose="02020500000000000000" pitchFamily="18" charset="-120"/>
                <a:ea typeface="PMingLiU-ExtB" panose="02020500000000000000" pitchFamily="18" charset="-120"/>
              </a:rPr>
              <a:t>Parent Profile</a:t>
            </a:r>
          </a:p>
        </p:txBody>
      </p:sp>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44430"/>
          </a:xfrm>
          <a:prstGeom prst="rect">
            <a:avLst/>
          </a:prstGeom>
        </p:spPr>
      </p:pic>
      <p:cxnSp>
        <p:nvCxnSpPr>
          <p:cNvPr id="15" name="Straight Connector 14"/>
          <p:cNvCxnSpPr/>
          <p:nvPr/>
        </p:nvCxnSpPr>
        <p:spPr>
          <a:xfrm flipV="1">
            <a:off x="178802" y="760653"/>
            <a:ext cx="11592784" cy="29275"/>
          </a:xfrm>
          <a:prstGeom prst="line">
            <a:avLst/>
          </a:prstGeom>
        </p:spPr>
        <p:style>
          <a:lnRef idx="1">
            <a:schemeClr val="dk1"/>
          </a:lnRef>
          <a:fillRef idx="0">
            <a:schemeClr val="dk1"/>
          </a:fillRef>
          <a:effectRef idx="0">
            <a:schemeClr val="dk1"/>
          </a:effectRef>
          <a:fontRef idx="minor">
            <a:schemeClr val="tx1"/>
          </a:fontRef>
        </p:style>
      </p:cxnSp>
      <p:sp>
        <p:nvSpPr>
          <p:cNvPr id="9" name="TextBox 8"/>
          <p:cNvSpPr txBox="1"/>
          <p:nvPr/>
        </p:nvSpPr>
        <p:spPr>
          <a:xfrm>
            <a:off x="178802" y="298988"/>
            <a:ext cx="2238233" cy="461665"/>
          </a:xfrm>
          <a:prstGeom prst="rect">
            <a:avLst/>
          </a:prstGeom>
          <a:noFill/>
        </p:spPr>
        <p:txBody>
          <a:bodyPr wrap="square" rtlCol="0">
            <a:spAutoFit/>
          </a:bodyPr>
          <a:lstStyle/>
          <a:p>
            <a:r>
              <a:rPr lang="en-US" sz="2400" b="1" dirty="0">
                <a:hlinkClick r:id="rId3"/>
              </a:rPr>
              <a:t>UI/UX Design </a:t>
            </a:r>
            <a:endParaRPr lang="en-US" sz="2400" b="1" dirty="0"/>
          </a:p>
        </p:txBody>
      </p:sp>
      <p:sp>
        <p:nvSpPr>
          <p:cNvPr id="6" name="TextBox 5"/>
          <p:cNvSpPr txBox="1"/>
          <p:nvPr/>
        </p:nvSpPr>
        <p:spPr>
          <a:xfrm>
            <a:off x="326681" y="2524318"/>
            <a:ext cx="3637000" cy="584775"/>
          </a:xfrm>
          <a:prstGeom prst="rect">
            <a:avLst/>
          </a:prstGeom>
          <a:noFill/>
        </p:spPr>
        <p:txBody>
          <a:bodyPr wrap="square">
            <a:spAutoFit/>
          </a:bodyPr>
          <a:lstStyle/>
          <a:p>
            <a:r>
              <a:rPr lang="en-US" sz="3200" b="1" dirty="0">
                <a:latin typeface="PMingLiU-ExtB" panose="02020500000000000000" pitchFamily="18" charset="-120"/>
                <a:ea typeface="PMingLiU-ExtB" panose="02020500000000000000" pitchFamily="18" charset="-120"/>
              </a:rPr>
              <a:t>Hospital Login Page</a:t>
            </a:r>
          </a:p>
        </p:txBody>
      </p:sp>
      <p:pic>
        <p:nvPicPr>
          <p:cNvPr id="7" name="Picture 6" descr="A computer with a login screen&#10;&#10;Description automatically generated"/>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46823" y="529820"/>
            <a:ext cx="9145177" cy="6858000"/>
          </a:xfrm>
          <a:prstGeom prst="rect">
            <a:avLst/>
          </a:prstGeom>
        </p:spPr>
      </p:pic>
      <p:sp>
        <p:nvSpPr>
          <p:cNvPr id="11" name="TextBox 10"/>
          <p:cNvSpPr txBox="1"/>
          <p:nvPr/>
        </p:nvSpPr>
        <p:spPr>
          <a:xfrm>
            <a:off x="326681" y="3170128"/>
            <a:ext cx="5070819" cy="1200329"/>
          </a:xfrm>
          <a:prstGeom prst="rect">
            <a:avLst/>
          </a:prstGeom>
          <a:noFill/>
        </p:spPr>
        <p:txBody>
          <a:bodyPr wrap="square">
            <a:spAutoFit/>
          </a:bodyPr>
          <a:lstStyle/>
          <a:p>
            <a:r>
              <a:rPr lang="en-US" dirty="0">
                <a:latin typeface="Arial Rounded MT Bold" panose="020F0704030504030204" pitchFamily="34" charset="0"/>
              </a:rPr>
              <a:t>A login page for hospitals where authorized staff can enter their credentials to access the hospital’s dashboard, manage incubator bookings, and update availability</a:t>
            </a:r>
          </a:p>
        </p:txBody>
      </p:sp>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0806" y="0"/>
            <a:ext cx="12192000" cy="6844430"/>
          </a:xfrm>
          <a:prstGeom prst="rect">
            <a:avLst/>
          </a:prstGeom>
        </p:spPr>
      </p:pic>
      <p:cxnSp>
        <p:nvCxnSpPr>
          <p:cNvPr id="15" name="Straight Connector 14"/>
          <p:cNvCxnSpPr/>
          <p:nvPr/>
        </p:nvCxnSpPr>
        <p:spPr>
          <a:xfrm flipV="1">
            <a:off x="178802" y="760653"/>
            <a:ext cx="11592784" cy="29275"/>
          </a:xfrm>
          <a:prstGeom prst="line">
            <a:avLst/>
          </a:prstGeom>
        </p:spPr>
        <p:style>
          <a:lnRef idx="1">
            <a:schemeClr val="dk1"/>
          </a:lnRef>
          <a:fillRef idx="0">
            <a:schemeClr val="dk1"/>
          </a:fillRef>
          <a:effectRef idx="0">
            <a:schemeClr val="dk1"/>
          </a:effectRef>
          <a:fontRef idx="minor">
            <a:schemeClr val="tx1"/>
          </a:fontRef>
        </p:style>
      </p:cxnSp>
      <p:sp>
        <p:nvSpPr>
          <p:cNvPr id="9" name="TextBox 8"/>
          <p:cNvSpPr txBox="1"/>
          <p:nvPr/>
        </p:nvSpPr>
        <p:spPr>
          <a:xfrm>
            <a:off x="178802" y="298988"/>
            <a:ext cx="2238233" cy="461665"/>
          </a:xfrm>
          <a:prstGeom prst="rect">
            <a:avLst/>
          </a:prstGeom>
          <a:noFill/>
        </p:spPr>
        <p:txBody>
          <a:bodyPr wrap="square" rtlCol="0">
            <a:spAutoFit/>
          </a:bodyPr>
          <a:lstStyle/>
          <a:p>
            <a:r>
              <a:rPr lang="en-US" sz="2400" b="1" dirty="0">
                <a:hlinkClick r:id="rId3"/>
              </a:rPr>
              <a:t>UI/UX Design </a:t>
            </a:r>
            <a:endParaRPr lang="en-US" sz="2400" b="1" dirty="0"/>
          </a:p>
        </p:txBody>
      </p:sp>
      <p:sp>
        <p:nvSpPr>
          <p:cNvPr id="16" name="TextBox 15"/>
          <p:cNvSpPr txBox="1"/>
          <p:nvPr/>
        </p:nvSpPr>
        <p:spPr>
          <a:xfrm>
            <a:off x="178802" y="2488083"/>
            <a:ext cx="3790546" cy="584775"/>
          </a:xfrm>
          <a:prstGeom prst="rect">
            <a:avLst/>
          </a:prstGeom>
          <a:noFill/>
        </p:spPr>
        <p:txBody>
          <a:bodyPr wrap="square">
            <a:spAutoFit/>
          </a:bodyPr>
          <a:lstStyle/>
          <a:p>
            <a:r>
              <a:rPr lang="en-US" sz="3200" b="1" dirty="0">
                <a:latin typeface="PMingLiU-ExtB" panose="02020500000000000000" pitchFamily="18" charset="-120"/>
                <a:ea typeface="PMingLiU-ExtB" panose="02020500000000000000" pitchFamily="18" charset="-120"/>
              </a:rPr>
              <a:t>Hospital Home Page </a:t>
            </a:r>
          </a:p>
        </p:txBody>
      </p:sp>
      <p:pic>
        <p:nvPicPr>
          <p:cNvPr id="18" name="Picture 17" descr="A computer with a medical website&#10;&#10;Description automatically generated"/>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30704" y="298988"/>
            <a:ext cx="9145177" cy="6858000"/>
          </a:xfrm>
          <a:prstGeom prst="rect">
            <a:avLst/>
          </a:prstGeom>
        </p:spPr>
      </p:pic>
      <p:sp>
        <p:nvSpPr>
          <p:cNvPr id="25" name="TextBox 24"/>
          <p:cNvSpPr txBox="1"/>
          <p:nvPr/>
        </p:nvSpPr>
        <p:spPr>
          <a:xfrm>
            <a:off x="178802" y="3222352"/>
            <a:ext cx="5365594" cy="1200329"/>
          </a:xfrm>
          <a:prstGeom prst="rect">
            <a:avLst/>
          </a:prstGeom>
          <a:noFill/>
        </p:spPr>
        <p:txBody>
          <a:bodyPr wrap="square">
            <a:spAutoFit/>
          </a:bodyPr>
          <a:lstStyle/>
          <a:p>
            <a:r>
              <a:rPr lang="en-US" dirty="0">
                <a:latin typeface="Arial Rounded MT Bold" panose="020F0704030504030204" pitchFamily="34" charset="0"/>
              </a:rPr>
              <a:t>The hospital's main dashboard, allowing staff to either check incubator availability or add a new baby to the system for tracking and management</a:t>
            </a:r>
          </a:p>
        </p:txBody>
      </p:sp>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44430"/>
          </a:xfrm>
          <a:prstGeom prst="rect">
            <a:avLst/>
          </a:prstGeom>
        </p:spPr>
      </p:pic>
      <p:cxnSp>
        <p:nvCxnSpPr>
          <p:cNvPr id="15" name="Straight Connector 14"/>
          <p:cNvCxnSpPr/>
          <p:nvPr/>
        </p:nvCxnSpPr>
        <p:spPr>
          <a:xfrm flipV="1">
            <a:off x="178802" y="760653"/>
            <a:ext cx="11592784" cy="29275"/>
          </a:xfrm>
          <a:prstGeom prst="line">
            <a:avLst/>
          </a:prstGeom>
        </p:spPr>
        <p:style>
          <a:lnRef idx="1">
            <a:schemeClr val="dk1"/>
          </a:lnRef>
          <a:fillRef idx="0">
            <a:schemeClr val="dk1"/>
          </a:fillRef>
          <a:effectRef idx="0">
            <a:schemeClr val="dk1"/>
          </a:effectRef>
          <a:fontRef idx="minor">
            <a:schemeClr val="tx1"/>
          </a:fontRef>
        </p:style>
      </p:cxnSp>
      <p:sp>
        <p:nvSpPr>
          <p:cNvPr id="9" name="TextBox 8"/>
          <p:cNvSpPr txBox="1"/>
          <p:nvPr/>
        </p:nvSpPr>
        <p:spPr>
          <a:xfrm>
            <a:off x="178802" y="343684"/>
            <a:ext cx="2448784" cy="461665"/>
          </a:xfrm>
          <a:prstGeom prst="rect">
            <a:avLst/>
          </a:prstGeom>
          <a:noFill/>
        </p:spPr>
        <p:txBody>
          <a:bodyPr wrap="square" rtlCol="0">
            <a:spAutoFit/>
          </a:bodyPr>
          <a:lstStyle/>
          <a:p>
            <a:r>
              <a:rPr lang="en-US" sz="2400" b="1" dirty="0"/>
              <a:t>Introduction</a:t>
            </a:r>
          </a:p>
        </p:txBody>
      </p:sp>
      <p:sp>
        <p:nvSpPr>
          <p:cNvPr id="2" name="TextBox 1"/>
          <p:cNvSpPr txBox="1"/>
          <p:nvPr/>
        </p:nvSpPr>
        <p:spPr>
          <a:xfrm>
            <a:off x="368489" y="1063814"/>
            <a:ext cx="10290412" cy="369332"/>
          </a:xfrm>
          <a:prstGeom prst="rect">
            <a:avLst/>
          </a:prstGeom>
          <a:noFill/>
        </p:spPr>
        <p:txBody>
          <a:bodyPr wrap="square" rtlCol="0">
            <a:spAutoFit/>
          </a:bodyPr>
          <a:lstStyle/>
          <a:p>
            <a:pPr marL="285750" indent="-285750">
              <a:buFont typeface="Wingdings" panose="05000000000000000000" pitchFamily="2" charset="2"/>
              <a:buChar char="Ø"/>
            </a:pPr>
            <a:r>
              <a:rPr lang="en-US" b="1" dirty="0"/>
              <a:t>The project’s core features reflect its commitment to transformative healthcare access:</a:t>
            </a:r>
          </a:p>
        </p:txBody>
      </p:sp>
      <p:graphicFrame>
        <p:nvGraphicFramePr>
          <p:cNvPr id="17" name="TextBox 3"/>
          <p:cNvGraphicFramePr/>
          <p:nvPr/>
        </p:nvGraphicFramePr>
        <p:xfrm>
          <a:off x="764275" y="1637731"/>
          <a:ext cx="10849970" cy="424731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44430"/>
          </a:xfrm>
          <a:prstGeom prst="rect">
            <a:avLst/>
          </a:prstGeom>
        </p:spPr>
      </p:pic>
      <p:cxnSp>
        <p:nvCxnSpPr>
          <p:cNvPr id="15" name="Straight Connector 14"/>
          <p:cNvCxnSpPr/>
          <p:nvPr/>
        </p:nvCxnSpPr>
        <p:spPr>
          <a:xfrm flipV="1">
            <a:off x="178802" y="760653"/>
            <a:ext cx="11592784" cy="29275"/>
          </a:xfrm>
          <a:prstGeom prst="line">
            <a:avLst/>
          </a:prstGeom>
        </p:spPr>
        <p:style>
          <a:lnRef idx="1">
            <a:schemeClr val="dk1"/>
          </a:lnRef>
          <a:fillRef idx="0">
            <a:schemeClr val="dk1"/>
          </a:fillRef>
          <a:effectRef idx="0">
            <a:schemeClr val="dk1"/>
          </a:effectRef>
          <a:fontRef idx="minor">
            <a:schemeClr val="tx1"/>
          </a:fontRef>
        </p:style>
      </p:cxnSp>
      <p:sp>
        <p:nvSpPr>
          <p:cNvPr id="9" name="TextBox 8"/>
          <p:cNvSpPr txBox="1"/>
          <p:nvPr/>
        </p:nvSpPr>
        <p:spPr>
          <a:xfrm>
            <a:off x="178802" y="298988"/>
            <a:ext cx="2238233" cy="461665"/>
          </a:xfrm>
          <a:prstGeom prst="rect">
            <a:avLst/>
          </a:prstGeom>
          <a:noFill/>
        </p:spPr>
        <p:txBody>
          <a:bodyPr wrap="square" rtlCol="0">
            <a:spAutoFit/>
          </a:bodyPr>
          <a:lstStyle/>
          <a:p>
            <a:r>
              <a:rPr lang="en-US" sz="2400" b="1" dirty="0">
                <a:hlinkClick r:id="rId3"/>
              </a:rPr>
              <a:t>UI/UX Design </a:t>
            </a:r>
            <a:endParaRPr lang="en-US" sz="2400" b="1" dirty="0"/>
          </a:p>
        </p:txBody>
      </p:sp>
      <p:pic>
        <p:nvPicPr>
          <p:cNvPr id="4" name="Picture 3" descr="A computer with a white screen&#10;&#10;Description automatically generated"/>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04168" y="13570"/>
            <a:ext cx="9145177" cy="6858000"/>
          </a:xfrm>
          <a:prstGeom prst="rect">
            <a:avLst/>
          </a:prstGeom>
        </p:spPr>
      </p:pic>
      <p:sp>
        <p:nvSpPr>
          <p:cNvPr id="8" name="TextBox 7"/>
          <p:cNvSpPr txBox="1"/>
          <p:nvPr/>
        </p:nvSpPr>
        <p:spPr>
          <a:xfrm>
            <a:off x="178802" y="3285845"/>
            <a:ext cx="4445000" cy="1200329"/>
          </a:xfrm>
          <a:prstGeom prst="rect">
            <a:avLst/>
          </a:prstGeom>
          <a:noFill/>
        </p:spPr>
        <p:txBody>
          <a:bodyPr wrap="square">
            <a:spAutoFit/>
          </a:bodyPr>
          <a:lstStyle/>
          <a:p>
            <a:r>
              <a:rPr lang="en-US" dirty="0">
                <a:latin typeface="Arial Rounded MT Bold" panose="020F0704030504030204" pitchFamily="34" charset="0"/>
              </a:rPr>
              <a:t>A page where hospital staff can enter the baby’s details, such as name, birth date, and health information, to add the baby to the system</a:t>
            </a:r>
          </a:p>
        </p:txBody>
      </p:sp>
      <p:sp>
        <p:nvSpPr>
          <p:cNvPr id="11" name="TextBox 10"/>
          <p:cNvSpPr txBox="1"/>
          <p:nvPr/>
        </p:nvSpPr>
        <p:spPr>
          <a:xfrm>
            <a:off x="178802" y="2701070"/>
            <a:ext cx="6477000" cy="584775"/>
          </a:xfrm>
          <a:prstGeom prst="rect">
            <a:avLst/>
          </a:prstGeom>
          <a:noFill/>
        </p:spPr>
        <p:txBody>
          <a:bodyPr wrap="square">
            <a:spAutoFit/>
          </a:bodyPr>
          <a:lstStyle/>
          <a:p>
            <a:r>
              <a:rPr lang="en-US" sz="3200" dirty="0">
                <a:latin typeface="PMingLiU-ExtB" panose="02020500000000000000" pitchFamily="18" charset="-120"/>
                <a:ea typeface="PMingLiU-ExtB" panose="02020500000000000000" pitchFamily="18" charset="-120"/>
              </a:rPr>
              <a:t>Add New Baby Page</a:t>
            </a:r>
          </a:p>
        </p:txBody>
      </p:sp>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44430"/>
          </a:xfrm>
          <a:prstGeom prst="rect">
            <a:avLst/>
          </a:prstGeom>
        </p:spPr>
      </p:pic>
      <p:cxnSp>
        <p:nvCxnSpPr>
          <p:cNvPr id="15" name="Straight Connector 14"/>
          <p:cNvCxnSpPr/>
          <p:nvPr/>
        </p:nvCxnSpPr>
        <p:spPr>
          <a:xfrm flipV="1">
            <a:off x="178802" y="760653"/>
            <a:ext cx="11592784" cy="29275"/>
          </a:xfrm>
          <a:prstGeom prst="line">
            <a:avLst/>
          </a:prstGeom>
        </p:spPr>
        <p:style>
          <a:lnRef idx="1">
            <a:schemeClr val="dk1"/>
          </a:lnRef>
          <a:fillRef idx="0">
            <a:schemeClr val="dk1"/>
          </a:fillRef>
          <a:effectRef idx="0">
            <a:schemeClr val="dk1"/>
          </a:effectRef>
          <a:fontRef idx="minor">
            <a:schemeClr val="tx1"/>
          </a:fontRef>
        </p:style>
      </p:cxnSp>
      <p:sp>
        <p:nvSpPr>
          <p:cNvPr id="9" name="TextBox 8"/>
          <p:cNvSpPr txBox="1"/>
          <p:nvPr/>
        </p:nvSpPr>
        <p:spPr>
          <a:xfrm>
            <a:off x="178802" y="298988"/>
            <a:ext cx="2238233" cy="461665"/>
          </a:xfrm>
          <a:prstGeom prst="rect">
            <a:avLst/>
          </a:prstGeom>
          <a:noFill/>
        </p:spPr>
        <p:txBody>
          <a:bodyPr wrap="square" rtlCol="0">
            <a:spAutoFit/>
          </a:bodyPr>
          <a:lstStyle/>
          <a:p>
            <a:r>
              <a:rPr lang="en-US" sz="2400" b="1" dirty="0">
                <a:hlinkClick r:id="rId3"/>
              </a:rPr>
              <a:t>UI/UX Design </a:t>
            </a:r>
            <a:endParaRPr lang="en-US" sz="2400" b="1" dirty="0"/>
          </a:p>
        </p:txBody>
      </p:sp>
      <p:pic>
        <p:nvPicPr>
          <p:cNvPr id="4" name="Picture 3" descr="A computer with a blue and white screen&#10;&#10;Description automatically generated"/>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676677" y="298988"/>
            <a:ext cx="9145177" cy="6858000"/>
          </a:xfrm>
          <a:prstGeom prst="rect">
            <a:avLst/>
          </a:prstGeom>
        </p:spPr>
      </p:pic>
      <p:sp>
        <p:nvSpPr>
          <p:cNvPr id="10" name="TextBox 9"/>
          <p:cNvSpPr txBox="1"/>
          <p:nvPr/>
        </p:nvSpPr>
        <p:spPr>
          <a:xfrm>
            <a:off x="461203" y="3079315"/>
            <a:ext cx="4418598" cy="1754326"/>
          </a:xfrm>
          <a:prstGeom prst="rect">
            <a:avLst/>
          </a:prstGeom>
          <a:noFill/>
        </p:spPr>
        <p:txBody>
          <a:bodyPr wrap="square">
            <a:spAutoFit/>
          </a:bodyPr>
          <a:lstStyle/>
          <a:p>
            <a:r>
              <a:rPr lang="en-US" dirty="0">
                <a:latin typeface="Arial Rounded MT Bold" panose="020F0704030504030204" pitchFamily="34" charset="0"/>
              </a:rPr>
              <a:t>A success message confirming the baby’s addition to the system, with options to either add another baby, check the newly added baby’s details, or review the availability of other incubators</a:t>
            </a:r>
          </a:p>
        </p:txBody>
      </p:sp>
      <p:sp>
        <p:nvSpPr>
          <p:cNvPr id="12" name="TextBox 11"/>
          <p:cNvSpPr txBox="1"/>
          <p:nvPr/>
        </p:nvSpPr>
        <p:spPr>
          <a:xfrm>
            <a:off x="461203" y="2031293"/>
            <a:ext cx="5075997" cy="1077218"/>
          </a:xfrm>
          <a:prstGeom prst="rect">
            <a:avLst/>
          </a:prstGeom>
          <a:noFill/>
        </p:spPr>
        <p:txBody>
          <a:bodyPr wrap="square">
            <a:spAutoFit/>
          </a:bodyPr>
          <a:lstStyle/>
          <a:p>
            <a:r>
              <a:rPr lang="en-US" sz="3200" dirty="0">
                <a:latin typeface="PMingLiU-ExtB" panose="02020500000000000000" pitchFamily="18" charset="-120"/>
                <a:ea typeface="PMingLiU-ExtB" panose="02020500000000000000" pitchFamily="18" charset="-120"/>
              </a:rPr>
              <a:t>Message: Baby Added Successfully</a:t>
            </a:r>
          </a:p>
        </p:txBody>
      </p:sp>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44430"/>
          </a:xfrm>
          <a:prstGeom prst="rect">
            <a:avLst/>
          </a:prstGeom>
        </p:spPr>
      </p:pic>
      <p:cxnSp>
        <p:nvCxnSpPr>
          <p:cNvPr id="15" name="Straight Connector 14"/>
          <p:cNvCxnSpPr/>
          <p:nvPr/>
        </p:nvCxnSpPr>
        <p:spPr>
          <a:xfrm flipV="1">
            <a:off x="178802" y="760653"/>
            <a:ext cx="11592784" cy="29275"/>
          </a:xfrm>
          <a:prstGeom prst="line">
            <a:avLst/>
          </a:prstGeom>
        </p:spPr>
        <p:style>
          <a:lnRef idx="1">
            <a:schemeClr val="dk1"/>
          </a:lnRef>
          <a:fillRef idx="0">
            <a:schemeClr val="dk1"/>
          </a:fillRef>
          <a:effectRef idx="0">
            <a:schemeClr val="dk1"/>
          </a:effectRef>
          <a:fontRef idx="minor">
            <a:schemeClr val="tx1"/>
          </a:fontRef>
        </p:style>
      </p:cxnSp>
      <p:sp>
        <p:nvSpPr>
          <p:cNvPr id="9" name="TextBox 8"/>
          <p:cNvSpPr txBox="1"/>
          <p:nvPr/>
        </p:nvSpPr>
        <p:spPr>
          <a:xfrm>
            <a:off x="178802" y="298988"/>
            <a:ext cx="2238233" cy="461665"/>
          </a:xfrm>
          <a:prstGeom prst="rect">
            <a:avLst/>
          </a:prstGeom>
          <a:noFill/>
        </p:spPr>
        <p:txBody>
          <a:bodyPr wrap="square" rtlCol="0">
            <a:spAutoFit/>
          </a:bodyPr>
          <a:lstStyle/>
          <a:p>
            <a:r>
              <a:rPr lang="en-US" sz="2400" b="1" dirty="0">
                <a:hlinkClick r:id="rId3"/>
              </a:rPr>
              <a:t>UI/UX Design </a:t>
            </a:r>
            <a:endParaRPr lang="en-US" sz="2400" b="1" dirty="0"/>
          </a:p>
        </p:txBody>
      </p:sp>
      <p:pic>
        <p:nvPicPr>
          <p:cNvPr id="4" name="Picture 3" descr="A computer with a screen showing numbers&#10;&#10;Description automatically generated with medium confidence"/>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682825" y="298988"/>
            <a:ext cx="9145177" cy="6858000"/>
          </a:xfrm>
          <a:prstGeom prst="rect">
            <a:avLst/>
          </a:prstGeom>
        </p:spPr>
      </p:pic>
      <p:sp>
        <p:nvSpPr>
          <p:cNvPr id="10" name="TextBox 9"/>
          <p:cNvSpPr txBox="1"/>
          <p:nvPr/>
        </p:nvSpPr>
        <p:spPr>
          <a:xfrm>
            <a:off x="361775" y="3504191"/>
            <a:ext cx="4857925" cy="1200329"/>
          </a:xfrm>
          <a:prstGeom prst="rect">
            <a:avLst/>
          </a:prstGeom>
          <a:noFill/>
        </p:spPr>
        <p:txBody>
          <a:bodyPr wrap="square">
            <a:spAutoFit/>
          </a:bodyPr>
          <a:lstStyle/>
          <a:p>
            <a:r>
              <a:rPr lang="en-US" dirty="0">
                <a:latin typeface="Arial Rounded MT Bold" panose="020F0704030504030204" pitchFamily="34" charset="0"/>
              </a:rPr>
              <a:t>A page displaying a list of available neonatal incubators, showing their status, location, and relevant details for easy selection and management</a:t>
            </a:r>
          </a:p>
        </p:txBody>
      </p:sp>
      <p:sp>
        <p:nvSpPr>
          <p:cNvPr id="12" name="TextBox 11"/>
          <p:cNvSpPr txBox="1"/>
          <p:nvPr/>
        </p:nvSpPr>
        <p:spPr>
          <a:xfrm>
            <a:off x="361775" y="2940016"/>
            <a:ext cx="2784148" cy="584775"/>
          </a:xfrm>
          <a:prstGeom prst="rect">
            <a:avLst/>
          </a:prstGeom>
          <a:noFill/>
        </p:spPr>
        <p:txBody>
          <a:bodyPr wrap="square">
            <a:spAutoFit/>
          </a:bodyPr>
          <a:lstStyle/>
          <a:p>
            <a:r>
              <a:rPr lang="en-US" sz="3200" dirty="0">
                <a:latin typeface="PMingLiU-ExtB" panose="02020500000000000000" pitchFamily="18" charset="-120"/>
                <a:ea typeface="PMingLiU-ExtB" panose="02020500000000000000" pitchFamily="18" charset="-120"/>
              </a:rPr>
              <a:t>Incubators List</a:t>
            </a:r>
          </a:p>
        </p:txBody>
      </p:sp>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44430"/>
          </a:xfrm>
          <a:prstGeom prst="rect">
            <a:avLst/>
          </a:prstGeom>
        </p:spPr>
      </p:pic>
      <p:cxnSp>
        <p:nvCxnSpPr>
          <p:cNvPr id="15" name="Straight Connector 14"/>
          <p:cNvCxnSpPr/>
          <p:nvPr/>
        </p:nvCxnSpPr>
        <p:spPr>
          <a:xfrm flipV="1">
            <a:off x="178802" y="760653"/>
            <a:ext cx="11592784" cy="29275"/>
          </a:xfrm>
          <a:prstGeom prst="line">
            <a:avLst/>
          </a:prstGeom>
        </p:spPr>
        <p:style>
          <a:lnRef idx="1">
            <a:schemeClr val="dk1"/>
          </a:lnRef>
          <a:fillRef idx="0">
            <a:schemeClr val="dk1"/>
          </a:fillRef>
          <a:effectRef idx="0">
            <a:schemeClr val="dk1"/>
          </a:effectRef>
          <a:fontRef idx="minor">
            <a:schemeClr val="tx1"/>
          </a:fontRef>
        </p:style>
      </p:cxnSp>
      <p:sp>
        <p:nvSpPr>
          <p:cNvPr id="9" name="TextBox 8"/>
          <p:cNvSpPr txBox="1"/>
          <p:nvPr/>
        </p:nvSpPr>
        <p:spPr>
          <a:xfrm>
            <a:off x="178802" y="298988"/>
            <a:ext cx="2238233" cy="461665"/>
          </a:xfrm>
          <a:prstGeom prst="rect">
            <a:avLst/>
          </a:prstGeom>
          <a:noFill/>
        </p:spPr>
        <p:txBody>
          <a:bodyPr wrap="square" rtlCol="0">
            <a:spAutoFit/>
          </a:bodyPr>
          <a:lstStyle/>
          <a:p>
            <a:r>
              <a:rPr lang="en-US" sz="2400" b="1" dirty="0">
                <a:hlinkClick r:id="rId3"/>
              </a:rPr>
              <a:t>UI/UX Design </a:t>
            </a:r>
            <a:endParaRPr lang="en-US" sz="2400" b="1" dirty="0"/>
          </a:p>
        </p:txBody>
      </p:sp>
      <p:pic>
        <p:nvPicPr>
          <p:cNvPr id="4" name="Picture 3" descr="A computer with a screen on&#10;&#10;Description automatically generated"/>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46823" y="13570"/>
            <a:ext cx="9145177" cy="6858000"/>
          </a:xfrm>
          <a:prstGeom prst="rect">
            <a:avLst/>
          </a:prstGeom>
        </p:spPr>
      </p:pic>
      <p:sp>
        <p:nvSpPr>
          <p:cNvPr id="7" name="Rectangle: Rounded Corners 6">
            <a:hlinkClick r:id="rId5" action="ppaction://hlinksldjump"/>
          </p:cNvPr>
          <p:cNvSpPr/>
          <p:nvPr/>
        </p:nvSpPr>
        <p:spPr>
          <a:xfrm>
            <a:off x="10800924" y="4802802"/>
            <a:ext cx="1098976" cy="232417"/>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292100" y="3524530"/>
            <a:ext cx="5118100" cy="1477328"/>
          </a:xfrm>
          <a:prstGeom prst="rect">
            <a:avLst/>
          </a:prstGeom>
          <a:noFill/>
        </p:spPr>
        <p:txBody>
          <a:bodyPr wrap="square">
            <a:spAutoFit/>
          </a:bodyPr>
          <a:lstStyle/>
          <a:p>
            <a:r>
              <a:rPr lang="en-US" dirty="0">
                <a:latin typeface="Arial Rounded MT Bold" panose="020F0704030504030204" pitchFamily="34" charset="0"/>
              </a:rPr>
              <a:t>A page where hospital staff can add updates on the baby's health status, including progress, treatment, and any necessary observations, which will be visible to the parent.</a:t>
            </a:r>
          </a:p>
        </p:txBody>
      </p:sp>
      <p:sp>
        <p:nvSpPr>
          <p:cNvPr id="12" name="TextBox 11"/>
          <p:cNvSpPr txBox="1"/>
          <p:nvPr/>
        </p:nvSpPr>
        <p:spPr>
          <a:xfrm>
            <a:off x="292100" y="2924654"/>
            <a:ext cx="3568700" cy="584775"/>
          </a:xfrm>
          <a:prstGeom prst="rect">
            <a:avLst/>
          </a:prstGeom>
          <a:noFill/>
        </p:spPr>
        <p:txBody>
          <a:bodyPr wrap="square">
            <a:spAutoFit/>
          </a:bodyPr>
          <a:lstStyle/>
          <a:p>
            <a:r>
              <a:rPr lang="en-US" sz="3200" dirty="0">
                <a:latin typeface="PMingLiU-ExtB" panose="02020500000000000000" pitchFamily="18" charset="-120"/>
                <a:ea typeface="PMingLiU-ExtB" panose="02020500000000000000" pitchFamily="18" charset="-120"/>
              </a:rPr>
              <a:t>Add Health Update</a:t>
            </a:r>
          </a:p>
        </p:txBody>
      </p:sp>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44430"/>
          </a:xfrm>
          <a:prstGeom prst="rect">
            <a:avLst/>
          </a:prstGeom>
        </p:spPr>
      </p:pic>
      <p:cxnSp>
        <p:nvCxnSpPr>
          <p:cNvPr id="15" name="Straight Connector 14"/>
          <p:cNvCxnSpPr/>
          <p:nvPr/>
        </p:nvCxnSpPr>
        <p:spPr>
          <a:xfrm flipV="1">
            <a:off x="178802" y="760653"/>
            <a:ext cx="11592784" cy="29275"/>
          </a:xfrm>
          <a:prstGeom prst="line">
            <a:avLst/>
          </a:prstGeom>
        </p:spPr>
        <p:style>
          <a:lnRef idx="1">
            <a:schemeClr val="dk1"/>
          </a:lnRef>
          <a:fillRef idx="0">
            <a:schemeClr val="dk1"/>
          </a:fillRef>
          <a:effectRef idx="0">
            <a:schemeClr val="dk1"/>
          </a:effectRef>
          <a:fontRef idx="minor">
            <a:schemeClr val="tx1"/>
          </a:fontRef>
        </p:style>
      </p:cxnSp>
      <p:sp>
        <p:nvSpPr>
          <p:cNvPr id="9" name="TextBox 8"/>
          <p:cNvSpPr txBox="1"/>
          <p:nvPr/>
        </p:nvSpPr>
        <p:spPr>
          <a:xfrm>
            <a:off x="178802" y="298988"/>
            <a:ext cx="2238233" cy="461665"/>
          </a:xfrm>
          <a:prstGeom prst="rect">
            <a:avLst/>
          </a:prstGeom>
          <a:noFill/>
        </p:spPr>
        <p:txBody>
          <a:bodyPr wrap="square" rtlCol="0">
            <a:spAutoFit/>
          </a:bodyPr>
          <a:lstStyle/>
          <a:p>
            <a:r>
              <a:rPr lang="en-US" sz="2400" b="1" dirty="0">
                <a:hlinkClick r:id="rId3"/>
              </a:rPr>
              <a:t>UI/UX Design </a:t>
            </a:r>
            <a:endParaRPr lang="en-US" sz="2400" b="1" dirty="0"/>
          </a:p>
        </p:txBody>
      </p:sp>
      <p:pic>
        <p:nvPicPr>
          <p:cNvPr id="5" name="Picture 4" descr="A computer with a screen showing a message&#10;&#10;Description automatically generated with medium confidence"/>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46823" y="-13570"/>
            <a:ext cx="9145177" cy="6858000"/>
          </a:xfrm>
          <a:prstGeom prst="rect">
            <a:avLst/>
          </a:prstGeom>
        </p:spPr>
      </p:pic>
      <p:sp>
        <p:nvSpPr>
          <p:cNvPr id="8" name="TextBox 7"/>
          <p:cNvSpPr txBox="1"/>
          <p:nvPr/>
        </p:nvSpPr>
        <p:spPr>
          <a:xfrm>
            <a:off x="178802" y="3710285"/>
            <a:ext cx="5485398" cy="1477328"/>
          </a:xfrm>
          <a:prstGeom prst="rect">
            <a:avLst/>
          </a:prstGeom>
          <a:noFill/>
        </p:spPr>
        <p:txBody>
          <a:bodyPr wrap="square">
            <a:spAutoFit/>
          </a:bodyPr>
          <a:lstStyle/>
          <a:p>
            <a:r>
              <a:rPr lang="en-US" dirty="0">
                <a:latin typeface="Arial Rounded MT Bold" panose="020F0704030504030204" pitchFamily="34" charset="0"/>
              </a:rPr>
              <a:t>A page where hospital staff can view and manage the health updates and information they’ve added about the baby, including treatment progress and any changes in condition</a:t>
            </a:r>
          </a:p>
        </p:txBody>
      </p:sp>
      <p:sp>
        <p:nvSpPr>
          <p:cNvPr id="11" name="TextBox 10"/>
          <p:cNvSpPr txBox="1"/>
          <p:nvPr/>
        </p:nvSpPr>
        <p:spPr>
          <a:xfrm>
            <a:off x="178802" y="3096235"/>
            <a:ext cx="4330700" cy="584775"/>
          </a:xfrm>
          <a:prstGeom prst="rect">
            <a:avLst/>
          </a:prstGeom>
          <a:noFill/>
        </p:spPr>
        <p:txBody>
          <a:bodyPr wrap="square">
            <a:spAutoFit/>
          </a:bodyPr>
          <a:lstStyle/>
          <a:p>
            <a:r>
              <a:rPr lang="en-US" sz="3200" dirty="0">
                <a:latin typeface="PMingLiU-ExtB" panose="02020500000000000000" pitchFamily="18" charset="-120"/>
                <a:ea typeface="PMingLiU-ExtB" panose="02020500000000000000" pitchFamily="18" charset="-120"/>
              </a:rPr>
              <a:t>Show Detailed Info Page</a:t>
            </a:r>
          </a:p>
        </p:txBody>
      </p:sp>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44430"/>
          </a:xfrm>
          <a:prstGeom prst="rect">
            <a:avLst/>
          </a:prstGeom>
        </p:spPr>
      </p:pic>
      <p:cxnSp>
        <p:nvCxnSpPr>
          <p:cNvPr id="15" name="Straight Connector 14"/>
          <p:cNvCxnSpPr/>
          <p:nvPr/>
        </p:nvCxnSpPr>
        <p:spPr>
          <a:xfrm flipV="1">
            <a:off x="178802" y="760653"/>
            <a:ext cx="11592784" cy="29275"/>
          </a:xfrm>
          <a:prstGeom prst="line">
            <a:avLst/>
          </a:prstGeom>
        </p:spPr>
        <p:style>
          <a:lnRef idx="1">
            <a:schemeClr val="dk1"/>
          </a:lnRef>
          <a:fillRef idx="0">
            <a:schemeClr val="dk1"/>
          </a:fillRef>
          <a:effectRef idx="0">
            <a:schemeClr val="dk1"/>
          </a:effectRef>
          <a:fontRef idx="minor">
            <a:schemeClr val="tx1"/>
          </a:fontRef>
        </p:style>
      </p:cxnSp>
      <p:sp>
        <p:nvSpPr>
          <p:cNvPr id="9" name="TextBox 8"/>
          <p:cNvSpPr txBox="1"/>
          <p:nvPr/>
        </p:nvSpPr>
        <p:spPr>
          <a:xfrm>
            <a:off x="178802" y="298988"/>
            <a:ext cx="2238233" cy="461665"/>
          </a:xfrm>
          <a:prstGeom prst="rect">
            <a:avLst/>
          </a:prstGeom>
          <a:noFill/>
        </p:spPr>
        <p:txBody>
          <a:bodyPr wrap="square" rtlCol="0">
            <a:spAutoFit/>
          </a:bodyPr>
          <a:lstStyle/>
          <a:p>
            <a:r>
              <a:rPr lang="en-US" sz="2400" b="1" dirty="0">
                <a:hlinkClick r:id="rId3"/>
              </a:rPr>
              <a:t>UI/UX Design </a:t>
            </a:r>
            <a:endParaRPr lang="en-US" sz="2400" b="1" dirty="0"/>
          </a:p>
        </p:txBody>
      </p:sp>
      <p:pic>
        <p:nvPicPr>
          <p:cNvPr id="4" name="Picture 3" descr="A computer with a screen on&#10;&#10;Description automatically generated"/>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46823" y="39655"/>
            <a:ext cx="9145177" cy="6858000"/>
          </a:xfrm>
          <a:prstGeom prst="rect">
            <a:avLst/>
          </a:prstGeom>
        </p:spPr>
      </p:pic>
      <p:sp>
        <p:nvSpPr>
          <p:cNvPr id="10" name="TextBox 9"/>
          <p:cNvSpPr txBox="1"/>
          <p:nvPr/>
        </p:nvSpPr>
        <p:spPr>
          <a:xfrm>
            <a:off x="178802" y="3497930"/>
            <a:ext cx="5447298" cy="923330"/>
          </a:xfrm>
          <a:prstGeom prst="rect">
            <a:avLst/>
          </a:prstGeom>
          <a:noFill/>
        </p:spPr>
        <p:txBody>
          <a:bodyPr wrap="square">
            <a:spAutoFit/>
          </a:bodyPr>
          <a:lstStyle/>
          <a:p>
            <a:r>
              <a:rPr lang="en-US" dirty="0">
                <a:latin typeface="Arial Rounded MT Bold" panose="020F0704030504030204" pitchFamily="34" charset="0"/>
              </a:rPr>
              <a:t>A button that allows hospital staff to remove a baby from the incubator, marking it as available for new bookings</a:t>
            </a:r>
          </a:p>
        </p:txBody>
      </p:sp>
      <p:sp>
        <p:nvSpPr>
          <p:cNvPr id="12" name="TextBox 11"/>
          <p:cNvSpPr txBox="1"/>
          <p:nvPr/>
        </p:nvSpPr>
        <p:spPr>
          <a:xfrm>
            <a:off x="178802" y="2883880"/>
            <a:ext cx="3351798" cy="584775"/>
          </a:xfrm>
          <a:prstGeom prst="rect">
            <a:avLst/>
          </a:prstGeom>
          <a:noFill/>
        </p:spPr>
        <p:txBody>
          <a:bodyPr wrap="square">
            <a:spAutoFit/>
          </a:bodyPr>
          <a:lstStyle/>
          <a:p>
            <a:r>
              <a:rPr lang="en-US" sz="3200" dirty="0">
                <a:latin typeface="PMingLiU-ExtB" panose="02020500000000000000" pitchFamily="18" charset="-120"/>
                <a:ea typeface="PMingLiU-ExtB" panose="02020500000000000000" pitchFamily="18" charset="-120"/>
              </a:rPr>
              <a:t>Free Up Incubator</a:t>
            </a:r>
          </a:p>
        </p:txBody>
      </p:sp>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44430"/>
          </a:xfrm>
          <a:prstGeom prst="rect">
            <a:avLst/>
          </a:prstGeom>
        </p:spPr>
      </p:pic>
      <p:cxnSp>
        <p:nvCxnSpPr>
          <p:cNvPr id="15" name="Straight Connector 14"/>
          <p:cNvCxnSpPr/>
          <p:nvPr/>
        </p:nvCxnSpPr>
        <p:spPr>
          <a:xfrm flipV="1">
            <a:off x="178802" y="760653"/>
            <a:ext cx="11592784" cy="29275"/>
          </a:xfrm>
          <a:prstGeom prst="line">
            <a:avLst/>
          </a:prstGeom>
        </p:spPr>
        <p:style>
          <a:lnRef idx="1">
            <a:schemeClr val="dk1"/>
          </a:lnRef>
          <a:fillRef idx="0">
            <a:schemeClr val="dk1"/>
          </a:fillRef>
          <a:effectRef idx="0">
            <a:schemeClr val="dk1"/>
          </a:effectRef>
          <a:fontRef idx="minor">
            <a:schemeClr val="tx1"/>
          </a:fontRef>
        </p:style>
      </p:cxnSp>
      <p:sp>
        <p:nvSpPr>
          <p:cNvPr id="9" name="TextBox 8"/>
          <p:cNvSpPr txBox="1"/>
          <p:nvPr/>
        </p:nvSpPr>
        <p:spPr>
          <a:xfrm>
            <a:off x="178802" y="298988"/>
            <a:ext cx="2238233" cy="461665"/>
          </a:xfrm>
          <a:prstGeom prst="rect">
            <a:avLst/>
          </a:prstGeom>
          <a:noFill/>
        </p:spPr>
        <p:txBody>
          <a:bodyPr wrap="square" rtlCol="0">
            <a:spAutoFit/>
          </a:bodyPr>
          <a:lstStyle/>
          <a:p>
            <a:r>
              <a:rPr lang="en-US" sz="2400" b="1" dirty="0">
                <a:hlinkClick r:id="rId3"/>
              </a:rPr>
              <a:t>UI/UX Design </a:t>
            </a:r>
            <a:endParaRPr lang="en-US" sz="2400" b="1" dirty="0"/>
          </a:p>
        </p:txBody>
      </p:sp>
      <p:pic>
        <p:nvPicPr>
          <p:cNvPr id="7" name="Picture 6" descr="A computer with a chat window&#10;&#10;Description automatically generated"/>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298988"/>
            <a:ext cx="9145177" cy="6858000"/>
          </a:xfrm>
          <a:prstGeom prst="rect">
            <a:avLst/>
          </a:prstGeom>
        </p:spPr>
      </p:pic>
      <p:sp>
        <p:nvSpPr>
          <p:cNvPr id="11" name="TextBox 10"/>
          <p:cNvSpPr txBox="1"/>
          <p:nvPr/>
        </p:nvSpPr>
        <p:spPr>
          <a:xfrm>
            <a:off x="6096000" y="3355514"/>
            <a:ext cx="5130800" cy="1477328"/>
          </a:xfrm>
          <a:prstGeom prst="rect">
            <a:avLst/>
          </a:prstGeom>
          <a:noFill/>
        </p:spPr>
        <p:txBody>
          <a:bodyPr wrap="square">
            <a:spAutoFit/>
          </a:bodyPr>
          <a:lstStyle/>
          <a:p>
            <a:r>
              <a:rPr lang="en-US" dirty="0">
                <a:latin typeface="Arial Rounded MT Bold" panose="020F0704030504030204" pitchFamily="34" charset="0"/>
              </a:rPr>
              <a:t>A page where hospital staff can view and manage booking requests from parents, with the ability to accept or reject requests based on the received data and incubator availability</a:t>
            </a:r>
          </a:p>
        </p:txBody>
      </p:sp>
      <p:sp>
        <p:nvSpPr>
          <p:cNvPr id="13" name="TextBox 12"/>
          <p:cNvSpPr txBox="1"/>
          <p:nvPr/>
        </p:nvSpPr>
        <p:spPr>
          <a:xfrm>
            <a:off x="6096000" y="2770739"/>
            <a:ext cx="4813300" cy="584775"/>
          </a:xfrm>
          <a:prstGeom prst="rect">
            <a:avLst/>
          </a:prstGeom>
          <a:noFill/>
        </p:spPr>
        <p:txBody>
          <a:bodyPr wrap="square">
            <a:spAutoFit/>
          </a:bodyPr>
          <a:lstStyle/>
          <a:p>
            <a:r>
              <a:rPr lang="en-US" sz="3200" dirty="0">
                <a:latin typeface="PMingLiU-ExtB" panose="02020500000000000000" pitchFamily="18" charset="-120"/>
                <a:ea typeface="PMingLiU-ExtB" panose="02020500000000000000" pitchFamily="18" charset="-120"/>
              </a:rPr>
              <a:t>Manage Booking Requests</a:t>
            </a:r>
          </a:p>
        </p:txBody>
      </p:sp>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44430"/>
          </a:xfrm>
          <a:prstGeom prst="rect">
            <a:avLst/>
          </a:prstGeom>
        </p:spPr>
      </p:pic>
      <p:cxnSp>
        <p:nvCxnSpPr>
          <p:cNvPr id="15" name="Straight Connector 14"/>
          <p:cNvCxnSpPr/>
          <p:nvPr/>
        </p:nvCxnSpPr>
        <p:spPr>
          <a:xfrm flipV="1">
            <a:off x="178802" y="760653"/>
            <a:ext cx="11592784" cy="29275"/>
          </a:xfrm>
          <a:prstGeom prst="line">
            <a:avLst/>
          </a:prstGeom>
        </p:spPr>
        <p:style>
          <a:lnRef idx="1">
            <a:schemeClr val="dk1"/>
          </a:lnRef>
          <a:fillRef idx="0">
            <a:schemeClr val="dk1"/>
          </a:fillRef>
          <a:effectRef idx="0">
            <a:schemeClr val="dk1"/>
          </a:effectRef>
          <a:fontRef idx="minor">
            <a:schemeClr val="tx1"/>
          </a:fontRef>
        </p:style>
      </p:cxnSp>
      <p:sp>
        <p:nvSpPr>
          <p:cNvPr id="2" name="TextBox 1"/>
          <p:cNvSpPr txBox="1"/>
          <p:nvPr/>
        </p:nvSpPr>
        <p:spPr>
          <a:xfrm>
            <a:off x="178802" y="286602"/>
            <a:ext cx="3301377" cy="738664"/>
          </a:xfrm>
          <a:prstGeom prst="rect">
            <a:avLst/>
          </a:prstGeom>
          <a:noFill/>
        </p:spPr>
        <p:txBody>
          <a:bodyPr wrap="square" rtlCol="0">
            <a:spAutoFit/>
          </a:bodyPr>
          <a:lstStyle/>
          <a:p>
            <a:r>
              <a:rPr lang="en-US" sz="2400" b="1" dirty="0"/>
              <a:t>Implementation Tools </a:t>
            </a:r>
          </a:p>
          <a:p>
            <a:endParaRPr lang="en-US" dirty="0"/>
          </a:p>
        </p:txBody>
      </p:sp>
      <p:sp>
        <p:nvSpPr>
          <p:cNvPr id="5" name="TextBox 4"/>
          <p:cNvSpPr txBox="1"/>
          <p:nvPr/>
        </p:nvSpPr>
        <p:spPr>
          <a:xfrm>
            <a:off x="46977" y="789928"/>
            <a:ext cx="11856433" cy="5632311"/>
          </a:xfrm>
          <a:prstGeom prst="rect">
            <a:avLst/>
          </a:prstGeom>
          <a:noFill/>
        </p:spPr>
        <p:txBody>
          <a:bodyPr wrap="square" rtlCol="0">
            <a:spAutoFit/>
          </a:bodyPr>
          <a:lstStyle/>
          <a:p>
            <a:r>
              <a:rPr lang="en-US" b="1" dirty="0"/>
              <a:t>Backend Development</a:t>
            </a:r>
          </a:p>
          <a:p>
            <a:r>
              <a:rPr lang="ar-EG" b="1" dirty="0"/>
              <a:t> </a:t>
            </a:r>
            <a:r>
              <a:rPr lang="en-US" b="1" dirty="0"/>
              <a:t>Django</a:t>
            </a:r>
            <a:r>
              <a:rPr lang="en-US" dirty="0"/>
              <a:t>:</a:t>
            </a:r>
          </a:p>
          <a:p>
            <a:pPr marL="742950" lvl="1" indent="-285750">
              <a:buFont typeface="Arial" panose="020B0604020202020204" pitchFamily="34" charset="0"/>
              <a:buChar char="•"/>
            </a:pPr>
            <a:r>
              <a:rPr lang="en-US" dirty="0"/>
              <a:t>Python-based web framework used for backend development.</a:t>
            </a:r>
          </a:p>
          <a:p>
            <a:pPr marL="742950" lvl="1" indent="-285750">
              <a:buFont typeface="Arial" panose="020B0604020202020204" pitchFamily="34" charset="0"/>
              <a:buChar char="•"/>
            </a:pPr>
            <a:r>
              <a:rPr lang="en-US" dirty="0"/>
              <a:t>Used to build the API and connect to the database.</a:t>
            </a:r>
          </a:p>
          <a:p>
            <a:pPr marL="742950" lvl="1" indent="-285750">
              <a:buFont typeface="Arial" panose="020B0604020202020204" pitchFamily="34" charset="0"/>
              <a:buChar char="•"/>
            </a:pPr>
            <a:r>
              <a:rPr lang="en-US" dirty="0"/>
              <a:t>Provides strong security features, authentication, and session management.</a:t>
            </a:r>
          </a:p>
          <a:p>
            <a:pPr marL="742950" lvl="1" indent="-285750">
              <a:buFont typeface="Arial" panose="020B0604020202020204" pitchFamily="34" charset="0"/>
              <a:buChar char="•"/>
            </a:pPr>
            <a:r>
              <a:rPr lang="en-US" dirty="0"/>
              <a:t>Ideal for web applications that require precise database control and scalability.</a:t>
            </a:r>
          </a:p>
          <a:p>
            <a:r>
              <a:rPr lang="en-US" b="1" dirty="0"/>
              <a:t>Frontend Development</a:t>
            </a:r>
          </a:p>
          <a:p>
            <a:r>
              <a:rPr lang="ar-EG" b="1" dirty="0"/>
              <a:t> </a:t>
            </a:r>
            <a:r>
              <a:rPr lang="en-US" b="1" dirty="0"/>
              <a:t>HTML/CSS/JavaScript</a:t>
            </a:r>
            <a:r>
              <a:rPr lang="en-US" dirty="0"/>
              <a:t>:</a:t>
            </a:r>
          </a:p>
          <a:p>
            <a:pPr marL="742950" lvl="1" indent="-285750">
              <a:buFont typeface="Arial" panose="020B0604020202020204" pitchFamily="34" charset="0"/>
              <a:buChar char="•"/>
            </a:pPr>
            <a:r>
              <a:rPr lang="en-US" b="1" dirty="0"/>
              <a:t>HTML</a:t>
            </a:r>
            <a:r>
              <a:rPr lang="en-US" dirty="0"/>
              <a:t>: For building the structure of web pages.</a:t>
            </a:r>
          </a:p>
          <a:p>
            <a:pPr marL="742950" lvl="1" indent="-285750">
              <a:buFont typeface="Arial" panose="020B0604020202020204" pitchFamily="34" charset="0"/>
              <a:buChar char="•"/>
            </a:pPr>
            <a:r>
              <a:rPr lang="en-US" b="1" dirty="0"/>
              <a:t>CSS</a:t>
            </a:r>
            <a:r>
              <a:rPr lang="en-US" dirty="0"/>
              <a:t>: For styling and ensuring a responsive design that adapts to various devices.</a:t>
            </a:r>
          </a:p>
          <a:p>
            <a:pPr marL="742950" lvl="1" indent="-285750">
              <a:buFont typeface="Arial" panose="020B0604020202020204" pitchFamily="34" charset="0"/>
              <a:buChar char="•"/>
            </a:pPr>
            <a:r>
              <a:rPr lang="en-US" b="1" dirty="0"/>
              <a:t>JavaScript</a:t>
            </a:r>
            <a:r>
              <a:rPr lang="en-US" dirty="0"/>
              <a:t>: For adding interactivity to the web pages, including real-time updates like health status of the baby.</a:t>
            </a:r>
          </a:p>
          <a:p>
            <a:r>
              <a:rPr lang="en-US" b="1" dirty="0"/>
              <a:t>Database Management</a:t>
            </a:r>
          </a:p>
          <a:p>
            <a:r>
              <a:rPr lang="ar-EG" b="1" dirty="0"/>
              <a:t> </a:t>
            </a:r>
            <a:r>
              <a:rPr lang="en-US" b="1" dirty="0"/>
              <a:t>MySQL</a:t>
            </a:r>
            <a:r>
              <a:rPr lang="en-US" dirty="0"/>
              <a:t>:</a:t>
            </a:r>
          </a:p>
          <a:p>
            <a:pPr marL="742950" lvl="1" indent="-285750">
              <a:buFont typeface="Arial" panose="020B0604020202020204" pitchFamily="34" charset="0"/>
              <a:buChar char="•"/>
            </a:pPr>
            <a:r>
              <a:rPr lang="en-US" dirty="0"/>
              <a:t>An advanced relational database that supports efficient handling of complex and distributed data.</a:t>
            </a:r>
          </a:p>
          <a:p>
            <a:pPr marL="742950" lvl="1" indent="-285750">
              <a:buFont typeface="Arial" panose="020B0604020202020204" pitchFamily="34" charset="0"/>
              <a:buChar char="•"/>
            </a:pPr>
            <a:r>
              <a:rPr lang="en-US" dirty="0"/>
              <a:t>Used to store patient information, health records, and incubator reservation data.</a:t>
            </a:r>
          </a:p>
          <a:p>
            <a:r>
              <a:rPr lang="en-US" b="1" dirty="0"/>
              <a:t> UI/UX Design Tools</a:t>
            </a:r>
          </a:p>
          <a:p>
            <a:r>
              <a:rPr lang="ar-EG" b="1" dirty="0"/>
              <a:t> </a:t>
            </a:r>
            <a:r>
              <a:rPr lang="en-US" b="1" dirty="0"/>
              <a:t>Figma</a:t>
            </a:r>
            <a:r>
              <a:rPr lang="en-US" dirty="0"/>
              <a:t>:</a:t>
            </a:r>
          </a:p>
          <a:p>
            <a:pPr marL="742950" lvl="1" indent="-285750">
              <a:buFont typeface="Arial" panose="020B0604020202020204" pitchFamily="34" charset="0"/>
              <a:buChar char="•"/>
            </a:pPr>
            <a:r>
              <a:rPr lang="en-US" dirty="0"/>
              <a:t>A design tool for creating UI and prototypes.</a:t>
            </a:r>
          </a:p>
          <a:p>
            <a:pPr marL="742950" lvl="1" indent="-285750">
              <a:buFont typeface="Arial" panose="020B0604020202020204" pitchFamily="34" charset="0"/>
              <a:buChar char="•"/>
            </a:pPr>
            <a:r>
              <a:rPr lang="en-US" dirty="0"/>
              <a:t>Allows team collaboration and direct interaction with designs during the development phase.</a:t>
            </a:r>
          </a:p>
          <a:p>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44430"/>
          </a:xfrm>
          <a:prstGeom prst="rect">
            <a:avLst/>
          </a:prstGeom>
        </p:spPr>
      </p:pic>
      <p:cxnSp>
        <p:nvCxnSpPr>
          <p:cNvPr id="15" name="Straight Connector 14"/>
          <p:cNvCxnSpPr/>
          <p:nvPr/>
        </p:nvCxnSpPr>
        <p:spPr>
          <a:xfrm flipV="1">
            <a:off x="178802" y="760653"/>
            <a:ext cx="11592784" cy="29275"/>
          </a:xfrm>
          <a:prstGeom prst="line">
            <a:avLst/>
          </a:prstGeom>
        </p:spPr>
        <p:style>
          <a:lnRef idx="1">
            <a:schemeClr val="dk1"/>
          </a:lnRef>
          <a:fillRef idx="0">
            <a:schemeClr val="dk1"/>
          </a:fillRef>
          <a:effectRef idx="0">
            <a:schemeClr val="dk1"/>
          </a:effectRef>
          <a:fontRef idx="minor">
            <a:schemeClr val="tx1"/>
          </a:fontRef>
        </p:style>
      </p:cxnSp>
      <p:sp>
        <p:nvSpPr>
          <p:cNvPr id="2" name="TextBox 1"/>
          <p:cNvSpPr txBox="1"/>
          <p:nvPr/>
        </p:nvSpPr>
        <p:spPr>
          <a:xfrm>
            <a:off x="178802" y="275652"/>
            <a:ext cx="4831307" cy="461665"/>
          </a:xfrm>
          <a:prstGeom prst="rect">
            <a:avLst/>
          </a:prstGeom>
          <a:noFill/>
        </p:spPr>
        <p:txBody>
          <a:bodyPr wrap="square" rtlCol="0">
            <a:spAutoFit/>
          </a:bodyPr>
          <a:lstStyle/>
          <a:p>
            <a:r>
              <a:rPr lang="en-US" sz="2400" b="1" dirty="0"/>
              <a:t>Expected Outcome (Including SDGs)</a:t>
            </a:r>
          </a:p>
        </p:txBody>
      </p:sp>
      <p:sp>
        <p:nvSpPr>
          <p:cNvPr id="7" name="TextBox 6"/>
          <p:cNvSpPr txBox="1"/>
          <p:nvPr/>
        </p:nvSpPr>
        <p:spPr>
          <a:xfrm>
            <a:off x="423081" y="1119116"/>
            <a:ext cx="10768083" cy="5355312"/>
          </a:xfrm>
          <a:prstGeom prst="rect">
            <a:avLst/>
          </a:prstGeom>
          <a:noFill/>
        </p:spPr>
        <p:txBody>
          <a:bodyPr wrap="square" rtlCol="0">
            <a:spAutoFit/>
          </a:bodyPr>
          <a:lstStyle/>
          <a:p>
            <a:pPr marL="285750" indent="-285750">
              <a:buFont typeface="Wingdings" panose="05000000000000000000" pitchFamily="2" charset="2"/>
              <a:buChar char="Ø"/>
            </a:pPr>
            <a:r>
              <a:rPr lang="en-US" b="1" dirty="0"/>
              <a:t>The project also aligns strongly with global Sustainable Development Goals (SDGs), particularly:</a:t>
            </a:r>
          </a:p>
          <a:p>
            <a:pPr marL="285750" indent="-285750">
              <a:buFont typeface="Wingdings" panose="05000000000000000000" pitchFamily="2" charset="2"/>
              <a:buChar char="Ø"/>
            </a:pPr>
            <a:endParaRPr lang="en-US" dirty="0"/>
          </a:p>
          <a:p>
            <a:pPr lvl="1"/>
            <a:r>
              <a:rPr lang="en-US" b="1" dirty="0"/>
              <a:t>SDG 3: Good Health and Well-being – </a:t>
            </a:r>
            <a:r>
              <a:rPr lang="en-US" dirty="0"/>
              <a:t>By improving neonatal care access and outcomes, the project directly contributes to the reduction of preventable neonatal deaths.</a:t>
            </a:r>
          </a:p>
          <a:p>
            <a:pPr lvl="1"/>
            <a:endParaRPr lang="en-US" dirty="0"/>
          </a:p>
          <a:p>
            <a:pPr lvl="1"/>
            <a:r>
              <a:rPr lang="en-US" b="1" dirty="0"/>
              <a:t>SDG 10: Reduced Inequalities – </a:t>
            </a:r>
            <a:r>
              <a:rPr lang="en-US" dirty="0"/>
              <a:t>Neonatal Nav bridges gaps in healthcare access, ensuring even underserved regions have access to critical resources.</a:t>
            </a:r>
          </a:p>
          <a:p>
            <a:pPr lvl="1"/>
            <a:endParaRPr lang="en-US" b="1" dirty="0"/>
          </a:p>
          <a:p>
            <a:pPr lvl="1"/>
            <a:r>
              <a:rPr lang="en-US" b="1" dirty="0"/>
              <a:t>SDG 11: Sustainable Cities and Communities – </a:t>
            </a:r>
            <a:r>
              <a:rPr lang="en-US" dirty="0"/>
              <a:t>By fostering localized solutions, it supports community health infrastructure development.</a:t>
            </a:r>
          </a:p>
          <a:p>
            <a:pPr lvl="1"/>
            <a:endParaRPr lang="en-US" dirty="0"/>
          </a:p>
          <a:p>
            <a:pPr lvl="1"/>
            <a:r>
              <a:rPr lang="en-US" b="1" dirty="0"/>
              <a:t>SDG 17: Partnerships for the Goals – </a:t>
            </a:r>
            <a:r>
              <a:rPr lang="en-US" dirty="0"/>
              <a:t>Through collaboration with hospitals, healthcare providers, and community organizations, the application promotes coordinated efforts to improve neonatal health.</a:t>
            </a:r>
          </a:p>
          <a:p>
            <a:pPr lvl="1"/>
            <a:endParaRPr lang="en-US" dirty="0"/>
          </a:p>
          <a:p>
            <a:r>
              <a:rPr lang="en-US" dirty="0"/>
              <a:t>At its heart, Neonatal Nav is driven by the desire to save lives and ease the burden on families during their most challenging moments. By combining the latest in web development, artificial intelligence, and healthcare innovation, this platform is not just a technological achievement—it is a step toward building a world where every newborn has an equal chance to thrive.</a:t>
            </a:r>
          </a:p>
          <a:p>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44430"/>
          </a:xfrm>
          <a:prstGeom prst="rect">
            <a:avLst/>
          </a:prstGeom>
        </p:spPr>
      </p:pic>
      <p:cxnSp>
        <p:nvCxnSpPr>
          <p:cNvPr id="15" name="Straight Connector 14"/>
          <p:cNvCxnSpPr/>
          <p:nvPr/>
        </p:nvCxnSpPr>
        <p:spPr>
          <a:xfrm flipV="1">
            <a:off x="178802" y="760653"/>
            <a:ext cx="11592784" cy="29275"/>
          </a:xfrm>
          <a:prstGeom prst="line">
            <a:avLst/>
          </a:prstGeom>
        </p:spPr>
        <p:style>
          <a:lnRef idx="1">
            <a:schemeClr val="dk1"/>
          </a:lnRef>
          <a:fillRef idx="0">
            <a:schemeClr val="dk1"/>
          </a:fillRef>
          <a:effectRef idx="0">
            <a:schemeClr val="dk1"/>
          </a:effectRef>
          <a:fontRef idx="minor">
            <a:schemeClr val="tx1"/>
          </a:fontRef>
        </p:style>
      </p:cxnSp>
      <p:sp>
        <p:nvSpPr>
          <p:cNvPr id="7" name="TextBox 6"/>
          <p:cNvSpPr txBox="1"/>
          <p:nvPr/>
        </p:nvSpPr>
        <p:spPr>
          <a:xfrm>
            <a:off x="178802" y="298988"/>
            <a:ext cx="3862317" cy="461665"/>
          </a:xfrm>
          <a:prstGeom prst="rect">
            <a:avLst/>
          </a:prstGeom>
          <a:noFill/>
        </p:spPr>
        <p:txBody>
          <a:bodyPr wrap="square" rtlCol="0">
            <a:spAutoFit/>
          </a:bodyPr>
          <a:lstStyle/>
          <a:p>
            <a:r>
              <a:rPr lang="en-US" sz="2400" b="1" dirty="0"/>
              <a:t>Project Plan (Gantt Chart)</a:t>
            </a:r>
          </a:p>
        </p:txBody>
      </p:sp>
      <p:pic>
        <p:nvPicPr>
          <p:cNvPr id="4" name="Picture 3"/>
          <p:cNvPicPr>
            <a:picLocks noChangeAspect="1"/>
          </p:cNvPicPr>
          <p:nvPr/>
        </p:nvPicPr>
        <p:blipFill>
          <a:blip r:embed="rId3"/>
          <a:stretch>
            <a:fillRect/>
          </a:stretch>
        </p:blipFill>
        <p:spPr>
          <a:xfrm>
            <a:off x="111534" y="1059641"/>
            <a:ext cx="11968931" cy="5048250"/>
          </a:xfrm>
          <a:prstGeom prst="rect">
            <a:avLst/>
          </a:prstGeom>
          <a:ln w="19050">
            <a:solidFill>
              <a:schemeClr val="tx1"/>
            </a:solidFill>
          </a:ln>
        </p:spPr>
      </p:pic>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44430"/>
          </a:xfrm>
          <a:prstGeom prst="rect">
            <a:avLst/>
          </a:prstGeom>
          <a:solidFill>
            <a:schemeClr val="tx1"/>
          </a:solidFill>
        </p:spPr>
      </p:pic>
      <p:cxnSp>
        <p:nvCxnSpPr>
          <p:cNvPr id="15" name="Straight Connector 14"/>
          <p:cNvCxnSpPr/>
          <p:nvPr/>
        </p:nvCxnSpPr>
        <p:spPr>
          <a:xfrm flipV="1">
            <a:off x="178802" y="760653"/>
            <a:ext cx="11592784" cy="29275"/>
          </a:xfrm>
          <a:prstGeom prst="line">
            <a:avLst/>
          </a:prstGeom>
        </p:spPr>
        <p:style>
          <a:lnRef idx="1">
            <a:schemeClr val="dk1"/>
          </a:lnRef>
          <a:fillRef idx="0">
            <a:schemeClr val="dk1"/>
          </a:fillRef>
          <a:effectRef idx="0">
            <a:schemeClr val="dk1"/>
          </a:effectRef>
          <a:fontRef idx="minor">
            <a:schemeClr val="tx1"/>
          </a:fontRef>
        </p:style>
      </p:cxnSp>
      <p:sp>
        <p:nvSpPr>
          <p:cNvPr id="9" name="TextBox 8"/>
          <p:cNvSpPr txBox="1"/>
          <p:nvPr/>
        </p:nvSpPr>
        <p:spPr>
          <a:xfrm>
            <a:off x="179070" y="328295"/>
            <a:ext cx="11811000" cy="5532120"/>
          </a:xfrm>
          <a:prstGeom prst="rect">
            <a:avLst/>
          </a:prstGeom>
          <a:noFill/>
        </p:spPr>
        <p:txBody>
          <a:bodyPr wrap="square" rtlCol="0">
            <a:noAutofit/>
          </a:bodyPr>
          <a:lstStyle/>
          <a:p>
            <a:r>
              <a:rPr lang="en-US" sz="2400" b="1" dirty="0"/>
              <a:t>Problem Definition.</a:t>
            </a:r>
          </a:p>
          <a:p>
            <a:endParaRPr lang="en-US" sz="2400" b="1" dirty="0"/>
          </a:p>
          <a:p>
            <a:pPr algn="l"/>
            <a:r>
              <a:rPr lang="en-US" altLang="en-US" sz="2400">
                <a:cs typeface="Nunito Sans" charset="0"/>
                <a:sym typeface="+mn-ea"/>
              </a:rPr>
              <a:t>The current athletic tryout process is riddled with inefficiencies that limit its effectiveness. The key problems include:</a:t>
            </a:r>
            <a:endParaRPr lang="en-US" altLang="en-US" sz="2400">
              <a:solidFill>
                <a:schemeClr val="tx1"/>
              </a:solidFill>
              <a:cs typeface="Nunito Sans" charset="0"/>
            </a:endParaRPr>
          </a:p>
          <a:p>
            <a:pPr algn="l"/>
            <a:endParaRPr lang="en-US" altLang="en-US" sz="2400">
              <a:solidFill>
                <a:schemeClr val="tx1"/>
              </a:solidFill>
              <a:cs typeface="Nunito Sans" charset="0"/>
            </a:endParaRPr>
          </a:p>
          <a:p>
            <a:pPr marL="285750" indent="-285750" algn="l">
              <a:buFont typeface="Arial" panose="020B0604020202020204" pitchFamily="34" charset="0"/>
              <a:buChar char="•"/>
            </a:pPr>
            <a:r>
              <a:rPr lang="en-US" altLang="en-US" sz="2400">
                <a:cs typeface="Nunito Sans" charset="0"/>
                <a:sym typeface="+mn-ea"/>
              </a:rPr>
              <a:t>Overcrowded Tryouts: Thousands of athletes compete for limited attention, making it challenging for scouts to identify promising talents. This leads to many potential stars being overlooked.</a:t>
            </a:r>
            <a:endParaRPr lang="en-US" altLang="en-US" sz="2400">
              <a:solidFill>
                <a:schemeClr val="tx1"/>
              </a:solidFill>
              <a:cs typeface="Nunito Sans" charset="0"/>
            </a:endParaRPr>
          </a:p>
          <a:p>
            <a:pPr algn="l"/>
            <a:endParaRPr lang="en-US" altLang="en-US" sz="2400">
              <a:solidFill>
                <a:schemeClr val="tx1"/>
              </a:solidFill>
              <a:cs typeface="Nunito Sans" charset="0"/>
            </a:endParaRPr>
          </a:p>
          <a:p>
            <a:pPr marL="285750" indent="-285750" algn="l">
              <a:buFont typeface="Arial" panose="020B0604020202020204" pitchFamily="34" charset="0"/>
              <a:buChar char="•"/>
            </a:pPr>
            <a:r>
              <a:rPr lang="en-US" altLang="en-US" sz="2400">
                <a:cs typeface="Nunito Sans" charset="0"/>
                <a:sym typeface="+mn-ea"/>
              </a:rPr>
              <a:t>Limited Attention: Scouts struggle to effectively evaluate each athlete in the limited time available, which often results in unfair or incomplete assessments.</a:t>
            </a:r>
            <a:endParaRPr lang="en-US" altLang="en-US" sz="2400">
              <a:solidFill>
                <a:schemeClr val="tx1"/>
              </a:solidFill>
              <a:cs typeface="Nunito Sans" charset="0"/>
            </a:endParaRPr>
          </a:p>
          <a:p>
            <a:pPr algn="l"/>
            <a:endParaRPr lang="en-US" altLang="en-US" sz="2400">
              <a:solidFill>
                <a:schemeClr val="tx1"/>
              </a:solidFill>
              <a:cs typeface="Nunito Sans" charset="0"/>
            </a:endParaRPr>
          </a:p>
          <a:p>
            <a:pPr marL="285750" indent="-285750" algn="l">
              <a:buFont typeface="Arial" panose="020B0604020202020204" pitchFamily="34" charset="0"/>
              <a:buChar char="•"/>
            </a:pPr>
            <a:r>
              <a:rPr lang="en-US" altLang="en-US" sz="2400">
                <a:cs typeface="Nunito Sans" charset="0"/>
                <a:sym typeface="+mn-ea"/>
              </a:rPr>
              <a:t>Costly and Exhausting Process: The traditional tryout process is expensive for athletes who need to travel and exhausting due to the physical and mental toll of multiple tryouts. These factors hinder their performance and motivation.</a:t>
            </a:r>
            <a:endParaRPr lang="en-US" altLang="en-US" sz="2400">
              <a:solidFill>
                <a:schemeClr val="tx1"/>
              </a:solidFill>
              <a:cs typeface="Nunito Sans" charset="0"/>
            </a:endParaRPr>
          </a:p>
          <a:p>
            <a:endParaRPr lang="en-US" sz="2400" b="1" dirty="0"/>
          </a:p>
        </p:txBody>
      </p:sp>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44430"/>
          </a:xfrm>
          <a:prstGeom prst="rect">
            <a:avLst/>
          </a:prstGeom>
        </p:spPr>
      </p:pic>
      <p:cxnSp>
        <p:nvCxnSpPr>
          <p:cNvPr id="15" name="Straight Connector 14"/>
          <p:cNvCxnSpPr/>
          <p:nvPr/>
        </p:nvCxnSpPr>
        <p:spPr>
          <a:xfrm flipV="1">
            <a:off x="178802" y="760653"/>
            <a:ext cx="11592784" cy="29275"/>
          </a:xfrm>
          <a:prstGeom prst="line">
            <a:avLst/>
          </a:prstGeom>
        </p:spPr>
        <p:style>
          <a:lnRef idx="1">
            <a:schemeClr val="dk1"/>
          </a:lnRef>
          <a:fillRef idx="0">
            <a:schemeClr val="dk1"/>
          </a:fillRef>
          <a:effectRef idx="0">
            <a:schemeClr val="dk1"/>
          </a:effectRef>
          <a:fontRef idx="minor">
            <a:schemeClr val="tx1"/>
          </a:fontRef>
        </p:style>
      </p:cxnSp>
      <p:sp>
        <p:nvSpPr>
          <p:cNvPr id="2" name="TextBox 1"/>
          <p:cNvSpPr txBox="1"/>
          <p:nvPr/>
        </p:nvSpPr>
        <p:spPr>
          <a:xfrm>
            <a:off x="178802" y="286603"/>
            <a:ext cx="2429301" cy="738664"/>
          </a:xfrm>
          <a:prstGeom prst="rect">
            <a:avLst/>
          </a:prstGeom>
          <a:noFill/>
        </p:spPr>
        <p:txBody>
          <a:bodyPr wrap="square" rtlCol="0">
            <a:spAutoFit/>
          </a:bodyPr>
          <a:lstStyle/>
          <a:p>
            <a:r>
              <a:rPr lang="en-US" sz="2400" b="1" dirty="0"/>
              <a:t>Conclusion</a:t>
            </a:r>
          </a:p>
          <a:p>
            <a:endParaRPr lang="en-US" dirty="0"/>
          </a:p>
        </p:txBody>
      </p:sp>
      <p:sp>
        <p:nvSpPr>
          <p:cNvPr id="8" name="TextBox 7"/>
          <p:cNvSpPr txBox="1"/>
          <p:nvPr/>
        </p:nvSpPr>
        <p:spPr>
          <a:xfrm>
            <a:off x="178802" y="1802669"/>
            <a:ext cx="11834396" cy="2585323"/>
          </a:xfrm>
          <a:prstGeom prst="rect">
            <a:avLst/>
          </a:prstGeom>
          <a:noFill/>
        </p:spPr>
        <p:txBody>
          <a:bodyPr wrap="square" rtlCol="0">
            <a:spAutoFit/>
          </a:bodyPr>
          <a:lstStyle/>
          <a:p>
            <a:r>
              <a:rPr lang="en-US" dirty="0"/>
              <a:t>In conclusion, addressing the challenges surrounding neonatal care requires a multifaceted approach that prioritizes accessibility, innovation, and empathy. This academic project proposes a comprehensive solution to bridge critical gaps in healthcare infrastructure, parental awareness, and communication. </a:t>
            </a:r>
            <a:endParaRPr lang="ar-EG" dirty="0"/>
          </a:p>
          <a:p>
            <a:endParaRPr lang="ar-EG" dirty="0"/>
          </a:p>
          <a:p>
            <a:r>
              <a:rPr lang="en-US" dirty="0"/>
              <a:t>By leveraging advanced technologies and user-centric design, the system aims to reduce neonatal mortality rates, streamline access to NICU facilities, and empower families with the tools and knowledge they need to care for their newborns.</a:t>
            </a:r>
            <a:endParaRPr lang="ar-EG" dirty="0"/>
          </a:p>
          <a:p>
            <a:endParaRPr lang="ar-EG" dirty="0"/>
          </a:p>
          <a:p>
            <a:r>
              <a:rPr lang="en-US" dirty="0"/>
              <a:t>This initiative not only underscores the potential of technology in transforming healthcare but also serves as a blueprint for creating equitable and sustainable neonatal care systems worldwide.</a:t>
            </a:r>
          </a:p>
        </p:txBody>
      </p:sp>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44430"/>
          </a:xfrm>
          <a:prstGeom prst="rect">
            <a:avLst/>
          </a:prstGeom>
        </p:spPr>
      </p:pic>
      <p:cxnSp>
        <p:nvCxnSpPr>
          <p:cNvPr id="15" name="Straight Connector 14"/>
          <p:cNvCxnSpPr/>
          <p:nvPr/>
        </p:nvCxnSpPr>
        <p:spPr>
          <a:xfrm flipV="1">
            <a:off x="178802" y="760653"/>
            <a:ext cx="11592784" cy="29275"/>
          </a:xfrm>
          <a:prstGeom prst="line">
            <a:avLst/>
          </a:prstGeom>
        </p:spPr>
        <p:style>
          <a:lnRef idx="1">
            <a:schemeClr val="dk1"/>
          </a:lnRef>
          <a:fillRef idx="0">
            <a:schemeClr val="dk1"/>
          </a:fillRef>
          <a:effectRef idx="0">
            <a:schemeClr val="dk1"/>
          </a:effectRef>
          <a:fontRef idx="minor">
            <a:schemeClr val="tx1"/>
          </a:fontRef>
        </p:style>
      </p:cxnSp>
      <p:sp>
        <p:nvSpPr>
          <p:cNvPr id="7" name="TextBox 6"/>
          <p:cNvSpPr txBox="1"/>
          <p:nvPr/>
        </p:nvSpPr>
        <p:spPr>
          <a:xfrm>
            <a:off x="178802" y="300252"/>
            <a:ext cx="3724458" cy="738664"/>
          </a:xfrm>
          <a:prstGeom prst="rect">
            <a:avLst/>
          </a:prstGeom>
          <a:noFill/>
        </p:spPr>
        <p:txBody>
          <a:bodyPr wrap="square" rtlCol="0">
            <a:spAutoFit/>
          </a:bodyPr>
          <a:lstStyle/>
          <a:p>
            <a:r>
              <a:rPr lang="en-US" sz="2400" b="1" dirty="0"/>
              <a:t>References (IEEE Format)</a:t>
            </a:r>
          </a:p>
          <a:p>
            <a:endParaRPr lang="en-US" dirty="0"/>
          </a:p>
        </p:txBody>
      </p:sp>
      <p:sp>
        <p:nvSpPr>
          <p:cNvPr id="8" name="TextBox 7"/>
          <p:cNvSpPr txBox="1"/>
          <p:nvPr/>
        </p:nvSpPr>
        <p:spPr>
          <a:xfrm>
            <a:off x="383458" y="1038916"/>
            <a:ext cx="11629740" cy="4524315"/>
          </a:xfrm>
          <a:prstGeom prst="rect">
            <a:avLst/>
          </a:prstGeom>
          <a:noFill/>
        </p:spPr>
        <p:txBody>
          <a:bodyPr wrap="square" rtlCol="0">
            <a:spAutoFit/>
          </a:bodyPr>
          <a:lstStyle/>
          <a:p>
            <a:r>
              <a:rPr lang="en-US" b="1" dirty="0"/>
              <a:t>Books: </a:t>
            </a:r>
          </a:p>
          <a:p>
            <a:r>
              <a:rPr lang="en-US" dirty="0"/>
              <a:t>[1] Ian Sommerville, "Software Engineering" Pearson, 10th Edition, ISBN: 978-0133943030, 2015.</a:t>
            </a:r>
          </a:p>
          <a:p>
            <a:endParaRPr lang="en-US" dirty="0"/>
          </a:p>
          <a:p>
            <a:r>
              <a:rPr lang="en-US" b="1" dirty="0"/>
              <a:t>Journals or Periodicals: </a:t>
            </a:r>
          </a:p>
          <a:p>
            <a:r>
              <a:rPr lang="en-US" dirty="0"/>
              <a:t>[1]Ayman S. Abdelaziz, Hany Harb, Alaa </a:t>
            </a:r>
            <a:r>
              <a:rPr lang="en-US" dirty="0" err="1"/>
              <a:t>Zaghloul</a:t>
            </a:r>
            <a:r>
              <a:rPr lang="en-US" dirty="0"/>
              <a:t> and Ahmed Salem, “An Enhanced MCDM Model for Cloud Service Provider Selection,” International Journal of Advanced Computer Science and Applications(IJACSA), Vol.14, No.2, pp.70-77, 2023.</a:t>
            </a:r>
          </a:p>
          <a:p>
            <a:endParaRPr lang="en-US" dirty="0"/>
          </a:p>
          <a:p>
            <a:endParaRPr lang="en-US" dirty="0"/>
          </a:p>
          <a:p>
            <a:r>
              <a:rPr lang="en-US" b="1" dirty="0"/>
              <a:t>Articles from Conference Proceedings: </a:t>
            </a:r>
          </a:p>
          <a:p>
            <a:r>
              <a:rPr lang="en-US" dirty="0"/>
              <a:t>[2] D. B. Payne and J. R. Stern, “Wavelength-switched passively coupled single-mode optical network,” in Proc. IOOC-ECOC, 1985, pp. 585–590. </a:t>
            </a:r>
          </a:p>
          <a:p>
            <a:endParaRPr lang="en-US" dirty="0"/>
          </a:p>
          <a:p>
            <a:r>
              <a:rPr lang="en-US" b="1" dirty="0"/>
              <a:t>URL: </a:t>
            </a:r>
          </a:p>
          <a:p>
            <a:r>
              <a:rPr lang="en-US" dirty="0"/>
              <a:t>[1] "Cloud Harmony," [Online]. Available: https://cloudharmony.com/ [Accessed 01.01.2025] </a:t>
            </a:r>
          </a:p>
          <a:p>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749186" y="500063"/>
            <a:ext cx="7851889" cy="461665"/>
          </a:xfrm>
          <a:prstGeom prst="rect">
            <a:avLst/>
          </a:prstGeom>
        </p:spPr>
        <p:txBody>
          <a:bodyPr wrap="square">
            <a:spAutoFit/>
          </a:bodyPr>
          <a:lstStyle/>
          <a:p>
            <a:endParaRPr lang="en-US" sz="2400" b="1" dirty="0"/>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1" y="-10510"/>
            <a:ext cx="12196053" cy="68580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7236460"/>
          </a:xfrm>
          <a:prstGeom prst="rect">
            <a:avLst/>
          </a:prstGeom>
        </p:spPr>
      </p:pic>
      <p:cxnSp>
        <p:nvCxnSpPr>
          <p:cNvPr id="15" name="Straight Connector 14"/>
          <p:cNvCxnSpPr/>
          <p:nvPr/>
        </p:nvCxnSpPr>
        <p:spPr>
          <a:xfrm flipV="1">
            <a:off x="178802" y="760653"/>
            <a:ext cx="11592784" cy="29275"/>
          </a:xfrm>
          <a:prstGeom prst="line">
            <a:avLst/>
          </a:prstGeom>
        </p:spPr>
        <p:style>
          <a:lnRef idx="1">
            <a:schemeClr val="dk1"/>
          </a:lnRef>
          <a:fillRef idx="0">
            <a:schemeClr val="dk1"/>
          </a:fillRef>
          <a:effectRef idx="0">
            <a:schemeClr val="dk1"/>
          </a:effectRef>
          <a:fontRef idx="minor">
            <a:schemeClr val="tx1"/>
          </a:fontRef>
        </p:style>
      </p:cxnSp>
      <p:sp>
        <p:nvSpPr>
          <p:cNvPr id="4" name="TextBox 3"/>
          <p:cNvSpPr txBox="1"/>
          <p:nvPr/>
        </p:nvSpPr>
        <p:spPr>
          <a:xfrm>
            <a:off x="178802" y="328263"/>
            <a:ext cx="2702943" cy="461665"/>
          </a:xfrm>
          <a:prstGeom prst="rect">
            <a:avLst/>
          </a:prstGeom>
          <a:noFill/>
        </p:spPr>
        <p:txBody>
          <a:bodyPr wrap="square" rtlCol="0">
            <a:spAutoFit/>
          </a:bodyPr>
          <a:lstStyle/>
          <a:p>
            <a:r>
              <a:rPr lang="en-US" sz="2400" b="1" dirty="0"/>
              <a:t>Project Objectives</a:t>
            </a:r>
          </a:p>
        </p:txBody>
      </p:sp>
      <p:sp>
        <p:nvSpPr>
          <p:cNvPr id="6" name="TextBox 5"/>
          <p:cNvSpPr txBox="1"/>
          <p:nvPr/>
        </p:nvSpPr>
        <p:spPr>
          <a:xfrm>
            <a:off x="407035" y="902970"/>
            <a:ext cx="11013440" cy="7964170"/>
          </a:xfrm>
          <a:prstGeom prst="rect">
            <a:avLst/>
          </a:prstGeom>
          <a:noFill/>
        </p:spPr>
        <p:txBody>
          <a:bodyPr wrap="square" rtlCol="0">
            <a:noAutofit/>
          </a:bodyPr>
          <a:lstStyle/>
          <a:p>
            <a:pPr algn="l"/>
            <a:r>
              <a:rPr lang="en-US" altLang="en-US">
                <a:cs typeface="Nunito Sans" charset="0"/>
                <a:sym typeface="+mn-ea"/>
              </a:rPr>
              <a:t>Talent Vision combines its objectives with innovative features to address the inefficiencies of traditional tryouts and modernize the scouting process:</a:t>
            </a:r>
            <a:endParaRPr lang="en-US" altLang="en-US">
              <a:solidFill>
                <a:schemeClr val="tx1"/>
              </a:solidFill>
              <a:cs typeface="Nunito Sans" charset="0"/>
            </a:endParaRPr>
          </a:p>
          <a:p>
            <a:pPr algn="l"/>
            <a:endParaRPr lang="en-US" altLang="en-US">
              <a:solidFill>
                <a:schemeClr val="tx1"/>
              </a:solidFill>
              <a:cs typeface="Nunito Sans" charset="0"/>
            </a:endParaRPr>
          </a:p>
          <a:p>
            <a:pPr marL="285750" indent="-285750" algn="l">
              <a:buFont typeface="Arial" panose="020B0604020202020204" pitchFamily="34" charset="0"/>
              <a:buChar char="•"/>
            </a:pPr>
            <a:r>
              <a:rPr lang="en-US" altLang="en-US">
                <a:cs typeface="Nunito Sans" charset="0"/>
                <a:sym typeface="+mn-ea"/>
              </a:rPr>
              <a:t>Revolutionize Talent Discovery with Video Upload &amp; Analysis: Athletes can record and upload videos of their skills and performance, eliminating the need for physical tryouts. This ensures that all athletes have equal opportunities to be seen by scouts.</a:t>
            </a:r>
            <a:endParaRPr lang="en-US" altLang="en-US">
              <a:solidFill>
                <a:schemeClr val="tx1"/>
              </a:solidFill>
              <a:cs typeface="Nunito Sans" charset="0"/>
            </a:endParaRPr>
          </a:p>
          <a:p>
            <a:pPr algn="l"/>
            <a:endParaRPr lang="en-US" altLang="en-US">
              <a:solidFill>
                <a:schemeClr val="tx1"/>
              </a:solidFill>
              <a:cs typeface="Nunito Sans" charset="0"/>
            </a:endParaRPr>
          </a:p>
          <a:p>
            <a:pPr marL="285750" indent="-285750" algn="l">
              <a:buFont typeface="Arial" panose="020B0604020202020204" pitchFamily="34" charset="0"/>
              <a:buChar char="•"/>
            </a:pPr>
            <a:r>
              <a:rPr lang="en-US" altLang="en-US">
                <a:cs typeface="Nunito Sans" charset="0"/>
                <a:sym typeface="+mn-ea"/>
              </a:rPr>
              <a:t>Democratize Access Through Multi-Sport Support: The app supports multiple games, ensuring inclusivity across various athletic disciplines. Every athlete, regardless of location or financial status, can participate in the scouting process.</a:t>
            </a:r>
            <a:endParaRPr lang="en-US" altLang="en-US">
              <a:solidFill>
                <a:schemeClr val="tx1"/>
              </a:solidFill>
              <a:cs typeface="Nunito Sans" charset="0"/>
            </a:endParaRPr>
          </a:p>
          <a:p>
            <a:pPr algn="l"/>
            <a:endParaRPr lang="en-US" altLang="en-US">
              <a:solidFill>
                <a:schemeClr val="tx1"/>
              </a:solidFill>
              <a:cs typeface="Nunito Sans" charset="0"/>
            </a:endParaRPr>
          </a:p>
          <a:p>
            <a:pPr marL="285750" indent="-285750" algn="l">
              <a:buFont typeface="Arial" panose="020B0604020202020204" pitchFamily="34" charset="0"/>
              <a:buChar char="•"/>
            </a:pPr>
            <a:r>
              <a:rPr lang="en-US" altLang="en-US">
                <a:cs typeface="Nunito Sans" charset="0"/>
                <a:sym typeface="+mn-ea"/>
              </a:rPr>
              <a:t>Enhance Evaluation Accuracy with Performance Feedback Using AI: The app employs AI algorithms to analyze video footage, providing scouts with objective insights into an athlete’s technique, potential, and areas for improvement. This technology eliminates bias and enhances the accuracy of evaluations.</a:t>
            </a:r>
            <a:endParaRPr lang="en-US" altLang="en-US">
              <a:solidFill>
                <a:schemeClr val="tx1"/>
              </a:solidFill>
              <a:cs typeface="Nunito Sans" charset="0"/>
            </a:endParaRPr>
          </a:p>
          <a:p>
            <a:pPr algn="l"/>
            <a:endParaRPr lang="en-US" altLang="en-US">
              <a:solidFill>
                <a:schemeClr val="tx1"/>
              </a:solidFill>
              <a:cs typeface="Nunito Sans" charset="0"/>
            </a:endParaRPr>
          </a:p>
          <a:p>
            <a:pPr marL="285750" indent="-285750" algn="l">
              <a:buFont typeface="Arial" panose="020B0604020202020204" pitchFamily="34" charset="0"/>
              <a:buChar char="•"/>
            </a:pPr>
            <a:r>
              <a:rPr lang="en-US" altLang="en-US">
                <a:cs typeface="Nunito Sans" charset="0"/>
                <a:sym typeface="+mn-ea"/>
              </a:rPr>
              <a:t>Foster Growth Through Progress Tracking: Athletes can monitor their development over time through data-driven insights, helping them identify strengths and areas to work on. This feature helps athletes stay motivated and continuously improve.</a:t>
            </a:r>
            <a:endParaRPr lang="en-US" altLang="en-US">
              <a:solidFill>
                <a:schemeClr val="tx1"/>
              </a:solidFill>
              <a:cs typeface="Nunito Sans" charset="0"/>
            </a:endParaRPr>
          </a:p>
          <a:p>
            <a:pPr algn="l"/>
            <a:endParaRPr lang="en-US" altLang="en-US">
              <a:solidFill>
                <a:schemeClr val="tx1"/>
              </a:solidFill>
              <a:cs typeface="Nunito Sans" charset="0"/>
            </a:endParaRPr>
          </a:p>
          <a:p>
            <a:pPr marL="285750" indent="-285750" algn="l">
              <a:buFont typeface="Arial" panose="020B0604020202020204" pitchFamily="34" charset="0"/>
              <a:buChar char="•"/>
            </a:pPr>
            <a:r>
              <a:rPr lang="en-US" altLang="en-US">
                <a:cs typeface="Nunito Sans" charset="0"/>
                <a:sym typeface="+mn-ea"/>
              </a:rPr>
              <a:t>Promote Collaboration with Professional Insights: Collaborations with professional coaches and athletes enable the app to provide valuable feedback and guidance, fostering growth and development among young athletes.</a:t>
            </a:r>
            <a:endParaRPr lang="en-US" altLang="en-US">
              <a:solidFill>
                <a:schemeClr val="tx1"/>
              </a:solidFill>
              <a:cs typeface="Nunito Sans" charset="0"/>
            </a:endParaRPr>
          </a:p>
          <a:p>
            <a:pPr algn="l"/>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44430"/>
          </a:xfrm>
          <a:prstGeom prst="rect">
            <a:avLst/>
          </a:prstGeom>
        </p:spPr>
      </p:pic>
      <p:cxnSp>
        <p:nvCxnSpPr>
          <p:cNvPr id="15" name="Straight Connector 14"/>
          <p:cNvCxnSpPr/>
          <p:nvPr/>
        </p:nvCxnSpPr>
        <p:spPr>
          <a:xfrm flipV="1">
            <a:off x="178802" y="760653"/>
            <a:ext cx="11592784" cy="29275"/>
          </a:xfrm>
          <a:prstGeom prst="line">
            <a:avLst/>
          </a:prstGeom>
        </p:spPr>
        <p:style>
          <a:lnRef idx="1">
            <a:schemeClr val="dk1"/>
          </a:lnRef>
          <a:fillRef idx="0">
            <a:schemeClr val="dk1"/>
          </a:fillRef>
          <a:effectRef idx="0">
            <a:schemeClr val="dk1"/>
          </a:effectRef>
          <a:fontRef idx="minor">
            <a:schemeClr val="tx1"/>
          </a:fontRef>
        </p:style>
      </p:cxnSp>
      <p:sp>
        <p:nvSpPr>
          <p:cNvPr id="4" name="TextBox 3"/>
          <p:cNvSpPr txBox="1"/>
          <p:nvPr/>
        </p:nvSpPr>
        <p:spPr>
          <a:xfrm>
            <a:off x="178802" y="328263"/>
            <a:ext cx="2702943" cy="461665"/>
          </a:xfrm>
          <a:prstGeom prst="rect">
            <a:avLst/>
          </a:prstGeom>
          <a:noFill/>
        </p:spPr>
        <p:txBody>
          <a:bodyPr wrap="square" rtlCol="0">
            <a:spAutoFit/>
          </a:bodyPr>
          <a:lstStyle/>
          <a:p>
            <a:r>
              <a:rPr lang="en-US" sz="2400" b="1" dirty="0"/>
              <a:t>Related Works</a:t>
            </a:r>
          </a:p>
        </p:txBody>
      </p:sp>
      <p:sp>
        <p:nvSpPr>
          <p:cNvPr id="5" name="TextBox 4"/>
          <p:cNvSpPr txBox="1"/>
          <p:nvPr/>
        </p:nvSpPr>
        <p:spPr>
          <a:xfrm>
            <a:off x="178802" y="1118191"/>
            <a:ext cx="11300346" cy="5107940"/>
          </a:xfrm>
          <a:prstGeom prst="rect">
            <a:avLst/>
          </a:prstGeom>
          <a:noFill/>
        </p:spPr>
        <p:txBody>
          <a:bodyPr wrap="square" rtlCol="0">
            <a:spAutoFit/>
          </a:bodyPr>
          <a:lstStyle/>
          <a:p>
            <a:r>
              <a:rPr lang="en-US" altLang="en-US" dirty="0"/>
              <a:t>1. </a:t>
            </a:r>
            <a:r>
              <a:rPr lang="en-US" altLang="en-US" sz="2000" b="1" dirty="0"/>
              <a:t>Hudl</a:t>
            </a:r>
            <a:endParaRPr lang="en-US" altLang="en-US" dirty="0"/>
          </a:p>
          <a:p>
            <a:r>
              <a:rPr lang="en-US" altLang="en-US" dirty="0"/>
              <a:t>Objectives:</a:t>
            </a:r>
          </a:p>
          <a:p>
            <a:r>
              <a:rPr lang="en-US" altLang="en-US" dirty="0"/>
              <a:t>Provide athletes with a platform to upload and share gameplay videos.</a:t>
            </a:r>
          </a:p>
          <a:p>
            <a:r>
              <a:rPr lang="en-US" altLang="en-US" dirty="0"/>
              <a:t>Enable coaches to analyze player performance and create highlight reels.</a:t>
            </a:r>
          </a:p>
          <a:p>
            <a:r>
              <a:rPr lang="en-US" altLang="en-US" dirty="0"/>
              <a:t>Facilitate collaboration between teams, athletes, and scouts.</a:t>
            </a:r>
          </a:p>
          <a:p>
            <a:r>
              <a:rPr lang="en-US" altLang="en-US" b="1" dirty="0"/>
              <a:t>Development Tools:</a:t>
            </a:r>
          </a:p>
          <a:p>
            <a:pPr marL="285750" indent="-285750">
              <a:buFont typeface="Arial" panose="020B0604020202020204" pitchFamily="34" charset="0"/>
              <a:buChar char="•"/>
            </a:pPr>
            <a:r>
              <a:rPr lang="en-US" altLang="en-US" dirty="0"/>
              <a:t>Backend: Python, Node.js.</a:t>
            </a:r>
          </a:p>
          <a:p>
            <a:pPr marL="285750" indent="-285750">
              <a:buFont typeface="Arial" panose="020B0604020202020204" pitchFamily="34" charset="0"/>
              <a:buChar char="•"/>
            </a:pPr>
            <a:r>
              <a:rPr lang="en-US" altLang="en-US" dirty="0"/>
              <a:t>Frontend: React.js.</a:t>
            </a:r>
          </a:p>
          <a:p>
            <a:pPr marL="285750" indent="-285750">
              <a:buFont typeface="Arial" panose="020B0604020202020204" pitchFamily="34" charset="0"/>
              <a:buChar char="•"/>
            </a:pPr>
            <a:r>
              <a:rPr lang="en-US" altLang="en-US" dirty="0"/>
              <a:t>Video Processing: FFmpeg.</a:t>
            </a:r>
          </a:p>
          <a:p>
            <a:pPr marL="285750" indent="-285750">
              <a:buFont typeface="Arial" panose="020B0604020202020204" pitchFamily="34" charset="0"/>
              <a:buChar char="•"/>
            </a:pPr>
            <a:r>
              <a:rPr lang="en-US" altLang="en-US" dirty="0"/>
              <a:t>Cloud Storage: AWS for scalable video storage and retrieval.</a:t>
            </a:r>
          </a:p>
          <a:p>
            <a:pPr marL="285750" indent="-285750">
              <a:buFont typeface="Arial" panose="020B0604020202020204" pitchFamily="34" charset="0"/>
              <a:buChar char="•"/>
            </a:pPr>
            <a:r>
              <a:rPr lang="en-US" altLang="en-US" dirty="0"/>
              <a:t>AI/ML: Custom-built algorithms for video tagging and analysis.</a:t>
            </a:r>
          </a:p>
          <a:p>
            <a:r>
              <a:rPr lang="en-US" altLang="en-US" b="1" dirty="0"/>
              <a:t>Advantages:</a:t>
            </a:r>
          </a:p>
          <a:p>
            <a:pPr marL="285750" indent="-285750">
              <a:buFont typeface="Arial" panose="020B0604020202020204" pitchFamily="34" charset="0"/>
              <a:buChar char="•"/>
            </a:pPr>
            <a:r>
              <a:rPr lang="en-US" altLang="en-US" dirty="0"/>
              <a:t>Comprehensive platform for video analysis and sharing.</a:t>
            </a:r>
          </a:p>
          <a:p>
            <a:pPr marL="285750" indent="-285750">
              <a:buFont typeface="Arial" panose="020B0604020202020204" pitchFamily="34" charset="0"/>
              <a:buChar char="•"/>
            </a:pPr>
            <a:r>
              <a:rPr lang="en-US" altLang="en-US" dirty="0"/>
              <a:t>Widely used by professional and amateur athletes alike.</a:t>
            </a:r>
          </a:p>
          <a:p>
            <a:pPr marL="285750" indent="-285750">
              <a:buFont typeface="Arial" panose="020B0604020202020204" pitchFamily="34" charset="0"/>
              <a:buChar char="•"/>
            </a:pPr>
            <a:r>
              <a:rPr lang="en-US" altLang="en-US" dirty="0"/>
              <a:t>Strong focus on team collaboration.</a:t>
            </a:r>
          </a:p>
          <a:p>
            <a:pPr marL="285750" indent="-285750">
              <a:buFont typeface="Arial" panose="020B0604020202020204" pitchFamily="34" charset="0"/>
              <a:buChar char="•"/>
            </a:pPr>
            <a:r>
              <a:rPr lang="en-US" altLang="en-US" dirty="0"/>
              <a:t>Disadvantages:</a:t>
            </a:r>
          </a:p>
          <a:p>
            <a:pPr marL="285750" indent="-285750">
              <a:buFont typeface="Arial" panose="020B0604020202020204" pitchFamily="34" charset="0"/>
              <a:buChar char="•"/>
            </a:pPr>
            <a:r>
              <a:rPr lang="en-US" altLang="en-US" dirty="0"/>
              <a:t>Primarily focused on team sports like football and basketball.</a:t>
            </a:r>
          </a:p>
          <a:p>
            <a:pPr marL="285750" indent="-285750">
              <a:buFont typeface="Arial" panose="020B0604020202020204" pitchFamily="34" charset="0"/>
              <a:buChar char="•"/>
            </a:pPr>
            <a:r>
              <a:rPr lang="en-US" altLang="en-US" dirty="0"/>
              <a:t>Requires subscription fees, limiting accessibility for underprivileged athletes.</a:t>
            </a:r>
          </a:p>
        </p:txBody>
      </p:sp>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44430"/>
          </a:xfrm>
          <a:prstGeom prst="rect">
            <a:avLst/>
          </a:prstGeom>
        </p:spPr>
      </p:pic>
      <p:cxnSp>
        <p:nvCxnSpPr>
          <p:cNvPr id="15" name="Straight Connector 14"/>
          <p:cNvCxnSpPr/>
          <p:nvPr/>
        </p:nvCxnSpPr>
        <p:spPr>
          <a:xfrm flipV="1">
            <a:off x="178802" y="760653"/>
            <a:ext cx="11592784" cy="29275"/>
          </a:xfrm>
          <a:prstGeom prst="line">
            <a:avLst/>
          </a:prstGeom>
        </p:spPr>
        <p:style>
          <a:lnRef idx="1">
            <a:schemeClr val="dk1"/>
          </a:lnRef>
          <a:fillRef idx="0">
            <a:schemeClr val="dk1"/>
          </a:fillRef>
          <a:effectRef idx="0">
            <a:schemeClr val="dk1"/>
          </a:effectRef>
          <a:fontRef idx="minor">
            <a:schemeClr val="tx1"/>
          </a:fontRef>
        </p:style>
      </p:cxnSp>
      <p:sp>
        <p:nvSpPr>
          <p:cNvPr id="4" name="TextBox 3"/>
          <p:cNvSpPr txBox="1"/>
          <p:nvPr/>
        </p:nvSpPr>
        <p:spPr>
          <a:xfrm>
            <a:off x="178802" y="328263"/>
            <a:ext cx="2702943" cy="461665"/>
          </a:xfrm>
          <a:prstGeom prst="rect">
            <a:avLst/>
          </a:prstGeom>
          <a:noFill/>
        </p:spPr>
        <p:txBody>
          <a:bodyPr wrap="square" rtlCol="0">
            <a:spAutoFit/>
          </a:bodyPr>
          <a:lstStyle/>
          <a:p>
            <a:r>
              <a:rPr lang="en-US" sz="2400" b="1" dirty="0"/>
              <a:t>Related Works</a:t>
            </a:r>
          </a:p>
        </p:txBody>
      </p:sp>
      <p:sp>
        <p:nvSpPr>
          <p:cNvPr id="2" name="TextBox 1"/>
          <p:cNvSpPr txBox="1"/>
          <p:nvPr/>
        </p:nvSpPr>
        <p:spPr>
          <a:xfrm>
            <a:off x="180386" y="1118191"/>
            <a:ext cx="11831228" cy="3999865"/>
          </a:xfrm>
          <a:prstGeom prst="rect">
            <a:avLst/>
          </a:prstGeom>
          <a:noFill/>
        </p:spPr>
        <p:txBody>
          <a:bodyPr wrap="square" rtlCol="0">
            <a:spAutoFit/>
          </a:bodyPr>
          <a:lstStyle/>
          <a:p>
            <a:r>
              <a:rPr lang="en-US" altLang="en-US" sz="2000" b="1" dirty="0"/>
              <a:t>2. Coach's Eye</a:t>
            </a:r>
          </a:p>
          <a:p>
            <a:r>
              <a:rPr lang="en-US" altLang="en-US" dirty="0"/>
              <a:t>Objectives:</a:t>
            </a:r>
          </a:p>
          <a:p>
            <a:r>
              <a:rPr lang="en-US" altLang="en-US" dirty="0"/>
              <a:t>Offer athletes and coaches a tool for slow-motion video review.</a:t>
            </a:r>
          </a:p>
          <a:p>
            <a:r>
              <a:rPr lang="en-US" altLang="en-US" dirty="0"/>
              <a:t>Improve technical feedback through video annotations and analysis.</a:t>
            </a:r>
          </a:p>
          <a:p>
            <a:r>
              <a:rPr lang="en-US" altLang="en-US" b="1" dirty="0"/>
              <a:t>Development Tools:</a:t>
            </a:r>
          </a:p>
          <a:p>
            <a:pPr marL="285750" indent="-285750">
              <a:buFont typeface="Arial" panose="020B0604020202020204" pitchFamily="34" charset="0"/>
              <a:buChar char="•"/>
            </a:pPr>
            <a:r>
              <a:rPr lang="en-US" altLang="en-US" dirty="0"/>
              <a:t>Mobile App Framework: Swift (iOS) and Kotlin (Android).</a:t>
            </a:r>
          </a:p>
          <a:p>
            <a:pPr marL="285750" indent="-285750">
              <a:buFont typeface="Arial" panose="020B0604020202020204" pitchFamily="34" charset="0"/>
              <a:buChar char="•"/>
            </a:pPr>
            <a:r>
              <a:rPr lang="en-US" altLang="en-US" dirty="0"/>
              <a:t>Video Playback: OpenGL for frame-by-frame analysis.</a:t>
            </a:r>
          </a:p>
          <a:p>
            <a:pPr marL="285750" indent="-285750">
              <a:buFont typeface="Arial" panose="020B0604020202020204" pitchFamily="34" charset="0"/>
              <a:buChar char="•"/>
            </a:pPr>
            <a:r>
              <a:rPr lang="en-US" altLang="en-US" dirty="0"/>
              <a:t>Cloud: Google Firebase for data storage and sharing.</a:t>
            </a:r>
          </a:p>
          <a:p>
            <a:r>
              <a:rPr lang="en-US" altLang="en-US" dirty="0"/>
              <a:t>Advantages:</a:t>
            </a:r>
          </a:p>
          <a:p>
            <a:pPr marL="285750" indent="-285750">
              <a:buFont typeface="Arial" panose="020B0604020202020204" pitchFamily="34" charset="0"/>
              <a:buChar char="•"/>
            </a:pPr>
            <a:r>
              <a:rPr lang="en-US" altLang="en-US" dirty="0"/>
              <a:t>User-friendly interface with powerful video annotation tools.</a:t>
            </a:r>
          </a:p>
          <a:p>
            <a:pPr marL="285750" indent="-285750">
              <a:buFont typeface="Arial" panose="020B0604020202020204" pitchFamily="34" charset="0"/>
              <a:buChar char="•"/>
            </a:pPr>
            <a:r>
              <a:rPr lang="en-US" altLang="en-US" dirty="0"/>
              <a:t>Great for individual feedback during training.</a:t>
            </a:r>
          </a:p>
          <a:p>
            <a:pPr marL="285750" indent="-285750">
              <a:buFont typeface="Arial" panose="020B0604020202020204" pitchFamily="34" charset="0"/>
              <a:buChar char="•"/>
            </a:pPr>
            <a:r>
              <a:rPr lang="en-US" altLang="en-US" dirty="0"/>
              <a:t>Disadvantages:</a:t>
            </a:r>
          </a:p>
          <a:p>
            <a:pPr marL="285750" indent="-285750">
              <a:buFont typeface="Arial" panose="020B0604020202020204" pitchFamily="34" charset="0"/>
              <a:buChar char="•"/>
            </a:pPr>
            <a:r>
              <a:rPr lang="en-US" altLang="en-US" dirty="0"/>
              <a:t>Limited to video analysis without AI insights.</a:t>
            </a:r>
          </a:p>
          <a:p>
            <a:pPr marL="285750" indent="-285750">
              <a:buFont typeface="Arial" panose="020B0604020202020204" pitchFamily="34" charset="0"/>
              <a:buChar char="•"/>
            </a:pPr>
            <a:r>
              <a:rPr lang="en-US" altLang="en-US" dirty="0"/>
              <a:t>Requires manual annotations, which can be time-consuming.</a:t>
            </a:r>
            <a:r>
              <a:rPr lang="en-US" dirty="0"/>
              <a:t>.</a:t>
            </a:r>
          </a:p>
        </p:txBody>
      </p:sp>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44430"/>
          </a:xfrm>
          <a:prstGeom prst="rect">
            <a:avLst/>
          </a:prstGeom>
        </p:spPr>
      </p:pic>
      <p:cxnSp>
        <p:nvCxnSpPr>
          <p:cNvPr id="15" name="Straight Connector 14"/>
          <p:cNvCxnSpPr/>
          <p:nvPr/>
        </p:nvCxnSpPr>
        <p:spPr>
          <a:xfrm flipV="1">
            <a:off x="178802" y="760653"/>
            <a:ext cx="11592784" cy="29275"/>
          </a:xfrm>
          <a:prstGeom prst="line">
            <a:avLst/>
          </a:prstGeom>
        </p:spPr>
        <p:style>
          <a:lnRef idx="1">
            <a:schemeClr val="dk1"/>
          </a:lnRef>
          <a:fillRef idx="0">
            <a:schemeClr val="dk1"/>
          </a:fillRef>
          <a:effectRef idx="0">
            <a:schemeClr val="dk1"/>
          </a:effectRef>
          <a:fontRef idx="minor">
            <a:schemeClr val="tx1"/>
          </a:fontRef>
        </p:style>
      </p:cxnSp>
      <p:sp>
        <p:nvSpPr>
          <p:cNvPr id="4" name="TextBox 3"/>
          <p:cNvSpPr txBox="1"/>
          <p:nvPr/>
        </p:nvSpPr>
        <p:spPr>
          <a:xfrm>
            <a:off x="178802" y="328263"/>
            <a:ext cx="2702943" cy="461665"/>
          </a:xfrm>
          <a:prstGeom prst="rect">
            <a:avLst/>
          </a:prstGeom>
          <a:noFill/>
        </p:spPr>
        <p:txBody>
          <a:bodyPr wrap="square" rtlCol="0">
            <a:spAutoFit/>
          </a:bodyPr>
          <a:lstStyle/>
          <a:p>
            <a:r>
              <a:rPr lang="en-US" sz="2400" b="1" dirty="0"/>
              <a:t>Related Works</a:t>
            </a:r>
          </a:p>
        </p:txBody>
      </p:sp>
      <p:sp>
        <p:nvSpPr>
          <p:cNvPr id="5" name="TextBox 4"/>
          <p:cNvSpPr txBox="1"/>
          <p:nvPr/>
        </p:nvSpPr>
        <p:spPr>
          <a:xfrm>
            <a:off x="178802" y="1118191"/>
            <a:ext cx="11351172" cy="4276725"/>
          </a:xfrm>
          <a:prstGeom prst="rect">
            <a:avLst/>
          </a:prstGeom>
          <a:noFill/>
        </p:spPr>
        <p:txBody>
          <a:bodyPr wrap="square" rtlCol="0">
            <a:spAutoFit/>
          </a:bodyPr>
          <a:lstStyle/>
          <a:p>
            <a:r>
              <a:rPr lang="en-US" altLang="en-US" dirty="0"/>
              <a:t>3. </a:t>
            </a:r>
            <a:r>
              <a:rPr lang="en-US" altLang="en-US" sz="2000" b="1" dirty="0"/>
              <a:t>Dartfish</a:t>
            </a:r>
            <a:endParaRPr lang="en-US" altLang="en-US" dirty="0"/>
          </a:p>
          <a:p>
            <a:r>
              <a:rPr lang="en-US" altLang="en-US" dirty="0"/>
              <a:t>Objectives:</a:t>
            </a:r>
          </a:p>
          <a:p>
            <a:r>
              <a:rPr lang="en-US" altLang="en-US" dirty="0"/>
              <a:t>Provide athletes and coaches with video tagging and motion analysis.</a:t>
            </a:r>
          </a:p>
          <a:p>
            <a:r>
              <a:rPr lang="en-US" altLang="en-US" dirty="0"/>
              <a:t>Enable data-driven feedback for performance improvement.</a:t>
            </a:r>
          </a:p>
          <a:p>
            <a:r>
              <a:rPr lang="en-US" altLang="en-US" b="1" dirty="0"/>
              <a:t>Development Tools:</a:t>
            </a:r>
          </a:p>
          <a:p>
            <a:pPr marL="285750" indent="-285750">
              <a:buFont typeface="Arial" panose="020B0604020202020204" pitchFamily="34" charset="0"/>
              <a:buChar char="•"/>
            </a:pPr>
            <a:r>
              <a:rPr lang="en-US" altLang="en-US" dirty="0"/>
              <a:t>Video Analysis: Custom algorithms for motion tracking.</a:t>
            </a:r>
          </a:p>
          <a:p>
            <a:pPr marL="285750" indent="-285750">
              <a:buFont typeface="Arial" panose="020B0604020202020204" pitchFamily="34" charset="0"/>
              <a:buChar char="•"/>
            </a:pPr>
            <a:r>
              <a:rPr lang="en-US" altLang="en-US" dirty="0"/>
              <a:t>Data Storage: On-premise and cloud-based storage options.</a:t>
            </a:r>
          </a:p>
          <a:p>
            <a:pPr marL="285750" indent="-285750">
              <a:buFont typeface="Arial" panose="020B0604020202020204" pitchFamily="34" charset="0"/>
              <a:buChar char="•"/>
            </a:pPr>
            <a:r>
              <a:rPr lang="en-US" altLang="en-US" dirty="0"/>
              <a:t>Cross-platform App Development: Java and C#.</a:t>
            </a:r>
          </a:p>
          <a:p>
            <a:r>
              <a:rPr lang="en-US" altLang="en-US" b="1" dirty="0"/>
              <a:t>Advantages:</a:t>
            </a:r>
          </a:p>
          <a:p>
            <a:pPr marL="285750" indent="-285750">
              <a:buFont typeface="Arial" panose="020B0604020202020204" pitchFamily="34" charset="0"/>
              <a:buChar char="•"/>
            </a:pPr>
            <a:r>
              <a:rPr lang="en-US" altLang="en-US" dirty="0"/>
              <a:t>Highly detailed analysis, especially useful for technical sports.</a:t>
            </a:r>
          </a:p>
          <a:p>
            <a:pPr marL="285750" indent="-285750">
              <a:buFont typeface="Arial" panose="020B0604020202020204" pitchFamily="34" charset="0"/>
              <a:buChar char="•"/>
            </a:pPr>
            <a:r>
              <a:rPr lang="en-US" altLang="en-US" dirty="0"/>
              <a:t>Supports tagging specific moments in videos for precise feedback.</a:t>
            </a:r>
          </a:p>
          <a:p>
            <a:pPr marL="285750" indent="-285750">
              <a:buFont typeface="Arial" panose="020B0604020202020204" pitchFamily="34" charset="0"/>
              <a:buChar char="•"/>
            </a:pPr>
            <a:r>
              <a:rPr lang="en-US" altLang="en-US" dirty="0"/>
              <a:t>Disadvantages:</a:t>
            </a:r>
          </a:p>
          <a:p>
            <a:pPr marL="285750" indent="-285750">
              <a:buFont typeface="Arial" panose="020B0604020202020204" pitchFamily="34" charset="0"/>
              <a:buChar char="•"/>
            </a:pPr>
            <a:r>
              <a:rPr lang="en-US" altLang="en-US" dirty="0"/>
              <a:t>Expensive and targeted towards professional sports organizations.</a:t>
            </a:r>
          </a:p>
          <a:p>
            <a:pPr marL="285750" indent="-285750">
              <a:buFont typeface="Arial" panose="020B0604020202020204" pitchFamily="34" charset="0"/>
              <a:buChar char="•"/>
            </a:pPr>
            <a:r>
              <a:rPr lang="en-US" altLang="en-US" dirty="0"/>
              <a:t>Steeper learning curve for new users.</a:t>
            </a:r>
          </a:p>
          <a:p>
            <a:endParaRPr lang="en-US" altLang="en-US" dirty="0"/>
          </a:p>
        </p:txBody>
      </p:sp>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ptos"/>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TotalTime>
  <Words>3265</Words>
  <Application>Microsoft Office PowerPoint</Application>
  <PresentationFormat>Widescreen</PresentationFormat>
  <Paragraphs>373</Paragraphs>
  <Slides>52</Slides>
  <Notes>4</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52</vt:i4>
      </vt:variant>
    </vt:vector>
  </HeadingPairs>
  <TitlesOfParts>
    <vt:vector size="63" baseType="lpstr">
      <vt:lpstr>PMingLiU-ExtB</vt:lpstr>
      <vt:lpstr>Amasis MT Pro Black</vt:lpstr>
      <vt:lpstr>Aptos</vt:lpstr>
      <vt:lpstr>Arial</vt:lpstr>
      <vt:lpstr>Arial Rounded MT Bold</vt:lpstr>
      <vt:lpstr>Calibri</vt:lpstr>
      <vt:lpstr>Calibri Light</vt:lpstr>
      <vt:lpstr>Nunito Sans</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moustafamahmoud.eg@hotmail.com</dc:creator>
  <cp:lastModifiedBy>200013285-Nader Mamdouh Abdlkader Elzanaty</cp:lastModifiedBy>
  <cp:revision>55</cp:revision>
  <dcterms:created xsi:type="dcterms:W3CDTF">2019-11-03T13:54:00Z</dcterms:created>
  <dcterms:modified xsi:type="dcterms:W3CDTF">2025-01-22T23:30:29Z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16333E998C0B4867877C18C3344BF524_12</vt:lpwstr>
  </property>
  <property fmtid="{D5CDD505-2E9C-101B-9397-08002B2CF9AE}" pid="3" name="KSOProductBuildVer">
    <vt:lpwstr>1033-12.2.0.19307</vt:lpwstr>
  </property>
</Properties>
</file>